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47"/>
  </p:notesMasterIdLst>
  <p:sldIdLst>
    <p:sldId id="280" r:id="rId2"/>
    <p:sldId id="283" r:id="rId3"/>
    <p:sldId id="303" r:id="rId4"/>
    <p:sldId id="287" r:id="rId5"/>
    <p:sldId id="308" r:id="rId6"/>
    <p:sldId id="310" r:id="rId7"/>
    <p:sldId id="306" r:id="rId8"/>
    <p:sldId id="288" r:id="rId9"/>
    <p:sldId id="292" r:id="rId10"/>
    <p:sldId id="293" r:id="rId11"/>
    <p:sldId id="307" r:id="rId12"/>
    <p:sldId id="309" r:id="rId13"/>
    <p:sldId id="305" r:id="rId14"/>
    <p:sldId id="304" r:id="rId15"/>
    <p:sldId id="264" r:id="rId16"/>
    <p:sldId id="256" r:id="rId17"/>
    <p:sldId id="301" r:id="rId18"/>
    <p:sldId id="286" r:id="rId19"/>
    <p:sldId id="300" r:id="rId20"/>
    <p:sldId id="294" r:id="rId21"/>
    <p:sldId id="297" r:id="rId22"/>
    <p:sldId id="298" r:id="rId23"/>
    <p:sldId id="299" r:id="rId24"/>
    <p:sldId id="258" r:id="rId25"/>
    <p:sldId id="259" r:id="rId26"/>
    <p:sldId id="263" r:id="rId27"/>
    <p:sldId id="265" r:id="rId28"/>
    <p:sldId id="266" r:id="rId29"/>
    <p:sldId id="267" r:id="rId30"/>
    <p:sldId id="268" r:id="rId31"/>
    <p:sldId id="269" r:id="rId32"/>
    <p:sldId id="272" r:id="rId33"/>
    <p:sldId id="270" r:id="rId34"/>
    <p:sldId id="273" r:id="rId35"/>
    <p:sldId id="274" r:id="rId36"/>
    <p:sldId id="275" r:id="rId37"/>
    <p:sldId id="271" r:id="rId38"/>
    <p:sldId id="276" r:id="rId39"/>
    <p:sldId id="277" r:id="rId40"/>
    <p:sldId id="278" r:id="rId41"/>
    <p:sldId id="290" r:id="rId42"/>
    <p:sldId id="291" r:id="rId43"/>
    <p:sldId id="260" r:id="rId44"/>
    <p:sldId id="261" r:id="rId45"/>
    <p:sldId id="26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BF7E69-A3B8-4D63-94C8-6DE617B4C827}">
          <p14:sldIdLst>
            <p14:sldId id="280"/>
            <p14:sldId id="283"/>
            <p14:sldId id="303"/>
            <p14:sldId id="287"/>
            <p14:sldId id="308"/>
            <p14:sldId id="310"/>
            <p14:sldId id="306"/>
            <p14:sldId id="288"/>
            <p14:sldId id="292"/>
            <p14:sldId id="293"/>
            <p14:sldId id="307"/>
            <p14:sldId id="309"/>
            <p14:sldId id="305"/>
            <p14:sldId id="304"/>
            <p14:sldId id="264"/>
          </p14:sldIdLst>
        </p14:section>
        <p14:section name="Unused" id="{7A7F7D2F-FB93-4844-AE18-0D69B7885C98}">
          <p14:sldIdLst>
            <p14:sldId id="256"/>
            <p14:sldId id="301"/>
            <p14:sldId id="286"/>
            <p14:sldId id="300"/>
            <p14:sldId id="294"/>
            <p14:sldId id="297"/>
            <p14:sldId id="298"/>
            <p14:sldId id="299"/>
            <p14:sldId id="258"/>
            <p14:sldId id="259"/>
            <p14:sldId id="263"/>
            <p14:sldId id="265"/>
            <p14:sldId id="266"/>
            <p14:sldId id="267"/>
            <p14:sldId id="268"/>
            <p14:sldId id="269"/>
            <p14:sldId id="272"/>
            <p14:sldId id="270"/>
            <p14:sldId id="273"/>
            <p14:sldId id="274"/>
            <p14:sldId id="275"/>
            <p14:sldId id="271"/>
            <p14:sldId id="276"/>
            <p14:sldId id="277"/>
            <p14:sldId id="278"/>
            <p14:sldId id="290"/>
            <p14:sldId id="291"/>
            <p14:sldId id="260"/>
            <p14:sldId id="261"/>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Grazi" initials="VG" lastIdx="2" clrIdx="0">
    <p:extLst>
      <p:ext uri="{19B8F6BF-5375-455C-9EA6-DF929625EA0E}">
        <p15:presenceInfo xmlns:p15="http://schemas.microsoft.com/office/powerpoint/2012/main" userId="8a0fa75b3d7108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5CFB0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7D53A-357D-4571-B09E-6885967B4257}" v="297" dt="2019-08-22T19:22:41.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8" autoAdjust="0"/>
    <p:restoredTop sz="88491" autoAdjust="0"/>
  </p:normalViewPr>
  <p:slideViewPr>
    <p:cSldViewPr snapToGrid="0">
      <p:cViewPr varScale="1">
        <p:scale>
          <a:sx n="63" d="100"/>
          <a:sy n="63" d="100"/>
        </p:scale>
        <p:origin x="648"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B0E0A-E2AD-41AB-B88A-DA4A35733868}" type="datetimeFigureOut">
              <a:rPr lang="en-US" smtClean="0"/>
              <a:t>8/22/2019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DAEC1-F32B-423A-9371-6E3B7B4A08EA}" type="slidenum">
              <a:rPr lang="en-US" smtClean="0"/>
              <a:t>‹#›</a:t>
            </a:fld>
            <a:endParaRPr lang="en-US" dirty="0"/>
          </a:p>
        </p:txBody>
      </p:sp>
    </p:spTree>
    <p:extLst>
      <p:ext uri="{BB962C8B-B14F-4D97-AF65-F5344CB8AC3E}">
        <p14:creationId xmlns:p14="http://schemas.microsoft.com/office/powerpoint/2010/main" val="3488871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all tasted the Kool-Aid of Microservices, and we are hooked to varying degrees. Microservices split function and development into pieces, which are independently scalable according to their load</a:t>
            </a:r>
          </a:p>
          <a:p>
            <a:r>
              <a:rPr lang="en-US" dirty="0"/>
              <a:t>Also, you can leverage polyglot teams for development, so you can have Java, or Node, or whatever </a:t>
            </a:r>
          </a:p>
        </p:txBody>
      </p:sp>
      <p:sp>
        <p:nvSpPr>
          <p:cNvPr id="4" name="Slide Number Placeholder 3"/>
          <p:cNvSpPr>
            <a:spLocks noGrp="1"/>
          </p:cNvSpPr>
          <p:nvPr>
            <p:ph type="sldNum" sz="quarter" idx="5"/>
          </p:nvPr>
        </p:nvSpPr>
        <p:spPr/>
        <p:txBody>
          <a:bodyPr/>
          <a:lstStyle/>
          <a:p>
            <a:fld id="{320DAEC1-F32B-423A-9371-6E3B7B4A08EA}" type="slidenum">
              <a:rPr lang="en-US" smtClean="0"/>
              <a:t>1</a:t>
            </a:fld>
            <a:endParaRPr lang="en-US"/>
          </a:p>
        </p:txBody>
      </p:sp>
    </p:spTree>
    <p:extLst>
      <p:ext uri="{BB962C8B-B14F-4D97-AF65-F5344CB8AC3E}">
        <p14:creationId xmlns:p14="http://schemas.microsoft.com/office/powerpoint/2010/main" val="298161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You’ve built your 12 Factor microservices application, all tests pass with 95% coverage. Then you deploy to production, and </a:t>
            </a:r>
            <a:r>
              <a:rPr lang="en-US" sz="1200" dirty="0" err="1"/>
              <a:t>kapow</a:t>
            </a:r>
            <a:r>
              <a:rPr lang="en-US" sz="1200" dirty="0"/>
              <a:t>! Rollback!</a:t>
            </a:r>
          </a:p>
          <a:p>
            <a:r>
              <a:rPr lang="en-US" sz="1200" dirty="0"/>
              <a:t>What happened? – Well, your tests all passed but the consumers never tested their endpoints against the producer!</a:t>
            </a:r>
          </a:p>
          <a:p>
            <a:endParaRPr lang="en-US" dirty="0"/>
          </a:p>
        </p:txBody>
      </p:sp>
      <p:sp>
        <p:nvSpPr>
          <p:cNvPr id="4" name="Slide Number Placeholder 3"/>
          <p:cNvSpPr>
            <a:spLocks noGrp="1"/>
          </p:cNvSpPr>
          <p:nvPr>
            <p:ph type="sldNum" sz="quarter" idx="5"/>
          </p:nvPr>
        </p:nvSpPr>
        <p:spPr/>
        <p:txBody>
          <a:bodyPr/>
          <a:lstStyle/>
          <a:p>
            <a:fld id="{320DAEC1-F32B-423A-9371-6E3B7B4A08EA}" type="slidenum">
              <a:rPr lang="en-US" smtClean="0"/>
              <a:t>2</a:t>
            </a:fld>
            <a:endParaRPr lang="en-US"/>
          </a:p>
        </p:txBody>
      </p:sp>
    </p:spTree>
    <p:extLst>
      <p:ext uri="{BB962C8B-B14F-4D97-AF65-F5344CB8AC3E}">
        <p14:creationId xmlns:p14="http://schemas.microsoft.com/office/powerpoint/2010/main" val="35254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DAEC1-F32B-423A-9371-6E3B7B4A08EA}" type="slidenum">
              <a:rPr lang="en-US" smtClean="0"/>
              <a:t>4</a:t>
            </a:fld>
            <a:endParaRPr lang="en-US"/>
          </a:p>
        </p:txBody>
      </p:sp>
    </p:spTree>
    <p:extLst>
      <p:ext uri="{BB962C8B-B14F-4D97-AF65-F5344CB8AC3E}">
        <p14:creationId xmlns:p14="http://schemas.microsoft.com/office/powerpoint/2010/main" val="157399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DAEC1-F32B-423A-9371-6E3B7B4A08EA}" type="slidenum">
              <a:rPr lang="en-US" smtClean="0"/>
              <a:t>7</a:t>
            </a:fld>
            <a:endParaRPr lang="en-US" dirty="0"/>
          </a:p>
        </p:txBody>
      </p:sp>
    </p:spTree>
    <p:extLst>
      <p:ext uri="{BB962C8B-B14F-4D97-AF65-F5344CB8AC3E}">
        <p14:creationId xmlns:p14="http://schemas.microsoft.com/office/powerpoint/2010/main" val="53887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would be great if we could spin up a complete integration test environment, but let’s face reality – even if we could, that might take time to pull the right versions together, replicate production data, etc.</a:t>
            </a:r>
          </a:p>
          <a:p>
            <a:endParaRPr lang="en-US" sz="1200" dirty="0"/>
          </a:p>
          <a:p>
            <a:r>
              <a:rPr lang="en-US" sz="1200" dirty="0"/>
              <a:t>Consumer Driven Contracts is a development model for specifying contracts that are shared by providers and consumers, to generate endpoint tests in the form of executable stubs.</a:t>
            </a:r>
          </a:p>
          <a:p>
            <a:r>
              <a:rPr lang="en-US" sz="1200" dirty="0"/>
              <a:t>The consumers spin up mock environments based on those contracts.</a:t>
            </a:r>
          </a:p>
          <a:p>
            <a:r>
              <a:rPr lang="en-US" sz="1200" dirty="0"/>
              <a:t>The producers testify that the conform to those contracts</a:t>
            </a:r>
          </a:p>
          <a:p>
            <a:r>
              <a:rPr lang="en-US" sz="1200" dirty="0"/>
              <a:t>And the contracts are stored in a mutually accessible repository</a:t>
            </a:r>
          </a:p>
          <a:p>
            <a:endParaRPr lang="en-US" dirty="0"/>
          </a:p>
        </p:txBody>
      </p:sp>
      <p:sp>
        <p:nvSpPr>
          <p:cNvPr id="4" name="Slide Number Placeholder 3"/>
          <p:cNvSpPr>
            <a:spLocks noGrp="1"/>
          </p:cNvSpPr>
          <p:nvPr>
            <p:ph type="sldNum" sz="quarter" idx="5"/>
          </p:nvPr>
        </p:nvSpPr>
        <p:spPr/>
        <p:txBody>
          <a:bodyPr/>
          <a:lstStyle/>
          <a:p>
            <a:fld id="{320DAEC1-F32B-423A-9371-6E3B7B4A08EA}" type="slidenum">
              <a:rPr lang="en-US" smtClean="0"/>
              <a:t>16</a:t>
            </a:fld>
            <a:endParaRPr lang="en-US" dirty="0"/>
          </a:p>
        </p:txBody>
      </p:sp>
    </p:spTree>
    <p:extLst>
      <p:ext uri="{BB962C8B-B14F-4D97-AF65-F5344CB8AC3E}">
        <p14:creationId xmlns:p14="http://schemas.microsoft.com/office/powerpoint/2010/main" val="369865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CC0A-67D6-470E-89A2-95AB9BBC0A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FA19F5-54AB-46EC-8741-FA76E920E4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B3CC77-84EF-40F5-9060-80055A3FCDAA}"/>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5" name="Footer Placeholder 4">
            <a:extLst>
              <a:ext uri="{FF2B5EF4-FFF2-40B4-BE49-F238E27FC236}">
                <a16:creationId xmlns:a16="http://schemas.microsoft.com/office/drawing/2014/main" id="{9C98C65A-C2A2-4EA4-9E6D-A5A342CB56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71C923-C734-4D4D-B78F-2822DD2C9F3D}"/>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18710171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BFD4-4817-4213-BF20-62FB407ABC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CD044D-608C-4F0A-ACF1-FB64DCA0DC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C3EFA-586B-44DD-A3D7-94697512D286}"/>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5" name="Footer Placeholder 4">
            <a:extLst>
              <a:ext uri="{FF2B5EF4-FFF2-40B4-BE49-F238E27FC236}">
                <a16:creationId xmlns:a16="http://schemas.microsoft.com/office/drawing/2014/main" id="{A6126358-A2E5-4AE4-9755-ED060BF2C4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7BEE25-F468-4FFA-B9A2-5BAF078A473C}"/>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1354205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76357-16A7-4A71-8226-D7FC649AA4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BDFC1-EFFD-4741-9F7C-0D888367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51E79-AB34-4E9B-81E8-C239D0F3296E}"/>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5" name="Footer Placeholder 4">
            <a:extLst>
              <a:ext uri="{FF2B5EF4-FFF2-40B4-BE49-F238E27FC236}">
                <a16:creationId xmlns:a16="http://schemas.microsoft.com/office/drawing/2014/main" id="{5C80E728-0AF2-406A-94FC-359D4A5AFB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A334F1-8179-4773-B5D0-92DE5B1E5B3D}"/>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302678730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264C-94C1-4C72-8695-F8F7F33DD0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A1C30E-B659-4C21-8911-DB7626219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A771D8-0DEE-41AD-B480-A585BEB46AD5}"/>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5" name="Footer Placeholder 4">
            <a:extLst>
              <a:ext uri="{FF2B5EF4-FFF2-40B4-BE49-F238E27FC236}">
                <a16:creationId xmlns:a16="http://schemas.microsoft.com/office/drawing/2014/main" id="{82BD62BB-D545-49D3-A59C-A3E6EF6F6B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2392A7-77F5-4CF8-842B-5E8D9BC946AD}"/>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163003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6057-F6CC-4472-93A1-BA64309D0C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142D6-1E22-4F79-BA9B-2585C9190D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DC896A-820C-46D3-AF47-693BC40D128D}"/>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5" name="Footer Placeholder 4">
            <a:extLst>
              <a:ext uri="{FF2B5EF4-FFF2-40B4-BE49-F238E27FC236}">
                <a16:creationId xmlns:a16="http://schemas.microsoft.com/office/drawing/2014/main" id="{9937AFE3-201E-486D-AEA2-E2D905989F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BDD636-C490-4BCC-A751-DE5A7156C3B0}"/>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258053021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B567-2F47-49B1-B836-5DF40F1C7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E53E-919D-43EC-A110-1FD40067A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B3F82-C824-42CF-B227-49AEAAC229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265D80-9309-4AD8-BCA3-B1FC6756D567}"/>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6" name="Footer Placeholder 5">
            <a:extLst>
              <a:ext uri="{FF2B5EF4-FFF2-40B4-BE49-F238E27FC236}">
                <a16:creationId xmlns:a16="http://schemas.microsoft.com/office/drawing/2014/main" id="{8F2C1426-B653-4049-A3B2-6ADAEF4BD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B571A7-CFFB-400A-B849-F58943F492CB}"/>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228799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107C-152A-440C-935E-F225CF71DD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64D6DD-6585-4910-A422-C65ABA0735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F8EE57-DAF1-4B57-9CFF-E16FE14609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93A974-7AA9-433C-A5EA-201773F66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463B1B-EA4E-4E77-9ED9-560ED3B5B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7BF0B8-E779-4D42-AB51-44A58D900641}"/>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8" name="Footer Placeholder 7">
            <a:extLst>
              <a:ext uri="{FF2B5EF4-FFF2-40B4-BE49-F238E27FC236}">
                <a16:creationId xmlns:a16="http://schemas.microsoft.com/office/drawing/2014/main" id="{6B6A84A8-77D5-4B71-885A-7D38C912BC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F5919E4-120A-4106-9F47-291683FDF9FB}"/>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138701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32B3-CA06-4A02-8BE1-B466D6812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73B82B-0A7B-47C3-B95C-14F42A286357}"/>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4" name="Footer Placeholder 3">
            <a:extLst>
              <a:ext uri="{FF2B5EF4-FFF2-40B4-BE49-F238E27FC236}">
                <a16:creationId xmlns:a16="http://schemas.microsoft.com/office/drawing/2014/main" id="{9D76D106-EB6C-4BF0-958D-63CE9E727B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4C51E2-013F-4FD4-9B1C-ED1DF23FBCF0}"/>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2849815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DE19A1-C805-4589-A36D-71403B476AC6}"/>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3" name="Footer Placeholder 2">
            <a:extLst>
              <a:ext uri="{FF2B5EF4-FFF2-40B4-BE49-F238E27FC236}">
                <a16:creationId xmlns:a16="http://schemas.microsoft.com/office/drawing/2014/main" id="{FE0C40CF-7A8D-4961-89E6-1F69C89802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D48D38-D71F-433B-8238-668E82F19BA4}"/>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1028318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54C9-DD5C-415D-A8DD-7C8B59619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9B738A-C14A-4FEF-8EE5-796A84E3AF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C5C2B8-3A21-4D29-8299-C5CF59C8A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864D1-8F6D-4D02-8A06-A4DE099AAED3}"/>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6" name="Footer Placeholder 5">
            <a:extLst>
              <a:ext uri="{FF2B5EF4-FFF2-40B4-BE49-F238E27FC236}">
                <a16:creationId xmlns:a16="http://schemas.microsoft.com/office/drawing/2014/main" id="{2634C87B-DBCE-414E-B948-E97460EED7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457B7B-8E86-4F85-86C0-8C553F85BAA1}"/>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25508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DC0-771A-4490-ABC8-07743F647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70B65-9AC7-4142-891D-03EE8746D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C586EF-9159-4370-B134-360A88AB8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3D69A-9AC7-4EC4-9D63-3F05D94A6343}"/>
              </a:ext>
            </a:extLst>
          </p:cNvPr>
          <p:cNvSpPr>
            <a:spLocks noGrp="1"/>
          </p:cNvSpPr>
          <p:nvPr>
            <p:ph type="dt" sz="half" idx="10"/>
          </p:nvPr>
        </p:nvSpPr>
        <p:spPr/>
        <p:txBody>
          <a:bodyPr/>
          <a:lstStyle/>
          <a:p>
            <a:fld id="{E9CED131-2D24-4ED3-8BC2-47EB07397897}" type="datetimeFigureOut">
              <a:rPr lang="en-US" smtClean="0"/>
              <a:t>8/22/2019</a:t>
            </a:fld>
            <a:endParaRPr lang="en-US" dirty="0"/>
          </a:p>
        </p:txBody>
      </p:sp>
      <p:sp>
        <p:nvSpPr>
          <p:cNvPr id="6" name="Footer Placeholder 5">
            <a:extLst>
              <a:ext uri="{FF2B5EF4-FFF2-40B4-BE49-F238E27FC236}">
                <a16:creationId xmlns:a16="http://schemas.microsoft.com/office/drawing/2014/main" id="{CD57C38B-5067-4E2E-98CA-D1722748C7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5584EC-FA47-4254-8D3D-797FE10464E4}"/>
              </a:ext>
            </a:extLst>
          </p:cNvPr>
          <p:cNvSpPr>
            <a:spLocks noGrp="1"/>
          </p:cNvSpPr>
          <p:nvPr>
            <p:ph type="sldNum" sz="quarter" idx="12"/>
          </p:nvPr>
        </p:nvSpPr>
        <p:spPr/>
        <p:txBody>
          <a:bodyPr/>
          <a:lstStyle/>
          <a:p>
            <a:fld id="{B7AC35CC-2A8A-4EA4-B8B0-6F8307F1A7F3}" type="slidenum">
              <a:rPr lang="en-US" smtClean="0"/>
              <a:t>‹#›</a:t>
            </a:fld>
            <a:endParaRPr lang="en-US" dirty="0"/>
          </a:p>
        </p:txBody>
      </p:sp>
    </p:spTree>
    <p:extLst>
      <p:ext uri="{BB962C8B-B14F-4D97-AF65-F5344CB8AC3E}">
        <p14:creationId xmlns:p14="http://schemas.microsoft.com/office/powerpoint/2010/main" val="228615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CA74F4-62A4-4D75-A3AC-1411AC477C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EE2269-8195-4755-8795-5AA0021338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C67FF-E3F9-43E4-9605-3E54AE6A3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ED131-2D24-4ED3-8BC2-47EB07397897}" type="datetimeFigureOut">
              <a:rPr lang="en-US" smtClean="0"/>
              <a:t>8/22/2019</a:t>
            </a:fld>
            <a:endParaRPr lang="en-US" dirty="0"/>
          </a:p>
        </p:txBody>
      </p:sp>
      <p:sp>
        <p:nvSpPr>
          <p:cNvPr id="5" name="Footer Placeholder 4">
            <a:extLst>
              <a:ext uri="{FF2B5EF4-FFF2-40B4-BE49-F238E27FC236}">
                <a16:creationId xmlns:a16="http://schemas.microsoft.com/office/drawing/2014/main" id="{11F548E5-8267-46CF-8E03-19A7E38EB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C9DA0AD-9EB7-4EDF-860E-2B00BC62D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C35CC-2A8A-4EA4-B8B0-6F8307F1A7F3}" type="slidenum">
              <a:rPr lang="en-US" smtClean="0"/>
              <a:t>‹#›</a:t>
            </a:fld>
            <a:endParaRPr lang="en-US" dirty="0"/>
          </a:p>
        </p:txBody>
      </p:sp>
    </p:spTree>
    <p:extLst>
      <p:ext uri="{BB962C8B-B14F-4D97-AF65-F5344CB8AC3E}">
        <p14:creationId xmlns:p14="http://schemas.microsoft.com/office/powerpoint/2010/main" val="250433783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commons.wikimedia.org/wiki/File:Computer_n_screen.svg"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flickr.com/photos/emberstudio/7612033608" TargetMode="External"/><Relationship Id="rId5" Type="http://schemas.openxmlformats.org/officeDocument/2006/relationships/image" Target="../media/image2.jpg"/><Relationship Id="rId4" Type="http://schemas.openxmlformats.org/officeDocument/2006/relationships/hyperlink" Target="https://pixabay.com/en/computer-server-pc-hardware-159608/"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asaikali" TargetMode="External"/><Relationship Id="rId3" Type="http://schemas.openxmlformats.org/officeDocument/2006/relationships/hyperlink" Target="https://cloud.spring.io/spring-cloud-contract/" TargetMode="External"/><Relationship Id="rId7" Type="http://schemas.openxmlformats.org/officeDocument/2006/relationships/hyperlink" Target="https://twitter.com/mgrzejszczak"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youtube.com/watch?v=JEmpIDiX7LU" TargetMode="External"/><Relationship Id="rId5" Type="http://schemas.openxmlformats.org/officeDocument/2006/relationships/hyperlink" Target="https://cloud.spring.io/spring-cloud-contract/single/spring-cloud-contract.html#spring-cloud-contract-verifier-intro-three-minute-tour" TargetMode="External"/><Relationship Id="rId10" Type="http://schemas.openxmlformats.org/officeDocument/2006/relationships/hyperlink" Target="https://ordina-jworks.github.io/spring/2018/04/28/Spring-Cloud-Contract-meet-Pact.html" TargetMode="External"/><Relationship Id="rId4" Type="http://schemas.openxmlformats.org/officeDocument/2006/relationships/hyperlink" Target="https://cloud.spring.io/spring-cloud-contract/single/spring-cloud-contract.html#spring-cloud-contract-verifier-intro-three-second-tour" TargetMode="External"/><Relationship Id="rId9" Type="http://schemas.openxmlformats.org/officeDocument/2006/relationships/hyperlink" Target="https://github.com/pact-foundation/pact-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loomahat.com/locking-stitch-markers/" TargetMode="External"/><Relationship Id="rId3" Type="http://schemas.openxmlformats.org/officeDocument/2006/relationships/image" Target="../media/image4.jpeg"/><Relationship Id="rId7" Type="http://schemas.openxmlformats.org/officeDocument/2006/relationships/image" Target="../media/image6.png"/><Relationship Id="rId12" Type="http://schemas.openxmlformats.org/officeDocument/2006/relationships/hyperlink" Target="http://www.iraqtimeline.com/maxdesign/basicdesign/principles/prinwro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jpg"/><Relationship Id="rId5" Type="http://schemas.openxmlformats.org/officeDocument/2006/relationships/hyperlink" Target="https://www.flickr.com/photos/emberstudio/7612033608" TargetMode="External"/><Relationship Id="rId10" Type="http://schemas.openxmlformats.org/officeDocument/2006/relationships/hyperlink" Target="http://commons.wikimedia.org/wiki/File:Bueno-verde.png" TargetMode="External"/><Relationship Id="rId4" Type="http://schemas.openxmlformats.org/officeDocument/2006/relationships/image" Target="../media/image2.jp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ordina-jworks.github.io/spring/2018/04/28/Spring-Cloud-Contract-meet-Pact.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flickr.com/photos/emberstudio/7612033608" TargetMode="External"/><Relationship Id="rId3" Type="http://schemas.openxmlformats.org/officeDocument/2006/relationships/image" Target="../media/image1.png"/><Relationship Id="rId7"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commons.wikimedia.org/wiki/File:Computer_n_screen.svg" TargetMode="External"/><Relationship Id="rId5" Type="http://schemas.openxmlformats.org/officeDocument/2006/relationships/image" Target="../media/image3.png"/><Relationship Id="rId4" Type="http://schemas.openxmlformats.org/officeDocument/2006/relationships/hyperlink" Target="https://pixabay.com/en/computer-server-pc-hardware-159608/" TargetMode="Externa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hyperlink" Target="https://www.infoq.com/presentations/spring-cloud-contract/"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pact.io/best_practices/consumer/contract_tests_not_functional_tests" TargetMode="External"/><Relationship Id="rId2" Type="http://schemas.openxmlformats.org/officeDocument/2006/relationships/hyperlink" Target="https://docs.pact.io/how_pact_works"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acecat3000.deviantart.com/art/Server-box-vector-clipart-180816571"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CF334D71-1F15-482A-9C3D-7453AA5FCD12}"/>
              </a:ext>
            </a:extLst>
          </p:cNvPr>
          <p:cNvCxnSpPr>
            <a:cxnSpLocks/>
          </p:cNvCxnSpPr>
          <p:nvPr/>
        </p:nvCxnSpPr>
        <p:spPr>
          <a:xfrm flipV="1">
            <a:off x="2531120" y="1376741"/>
            <a:ext cx="3435728" cy="1001017"/>
          </a:xfrm>
          <a:prstGeom prst="straightConnector1">
            <a:avLst/>
          </a:prstGeom>
          <a:ln>
            <a:headEnd type="none" w="med" len="lg"/>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5">
            <a:extLst>
              <a:ext uri="{FF2B5EF4-FFF2-40B4-BE49-F238E27FC236}">
                <a16:creationId xmlns:a16="http://schemas.microsoft.com/office/drawing/2014/main" id="{6E1BDD13-C679-41CB-9FE5-CA480DF7514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58806" y="3687108"/>
            <a:ext cx="1533081" cy="1439659"/>
          </a:xfrm>
          <a:prstGeom prst="rect">
            <a:avLst/>
          </a:prstGeom>
        </p:spPr>
      </p:pic>
      <p:pic>
        <p:nvPicPr>
          <p:cNvPr id="8" name="Picture 7" descr="A close up of electronics&#10;&#10;Description automatically generated">
            <a:extLst>
              <a:ext uri="{FF2B5EF4-FFF2-40B4-BE49-F238E27FC236}">
                <a16:creationId xmlns:a16="http://schemas.microsoft.com/office/drawing/2014/main" id="{A9B00E00-2941-49A5-A10D-BC271381C1C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 t="29235" r="69609"/>
          <a:stretch/>
        </p:blipFill>
        <p:spPr>
          <a:xfrm>
            <a:off x="4351530" y="2784852"/>
            <a:ext cx="1562599" cy="3438148"/>
          </a:xfrm>
          <a:prstGeom prst="rect">
            <a:avLst/>
          </a:prstGeom>
        </p:spPr>
      </p:pic>
      <p:pic>
        <p:nvPicPr>
          <p:cNvPr id="18" name="Picture 17" descr="A close up of electronics&#10;&#10;Description automatically generated">
            <a:extLst>
              <a:ext uri="{FF2B5EF4-FFF2-40B4-BE49-F238E27FC236}">
                <a16:creationId xmlns:a16="http://schemas.microsoft.com/office/drawing/2014/main" id="{F2B858A1-4C39-4DDF-B374-82237736448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8278" t="-9841" b="1"/>
          <a:stretch/>
        </p:blipFill>
        <p:spPr>
          <a:xfrm>
            <a:off x="7881240" y="860813"/>
            <a:ext cx="1631060" cy="5336686"/>
          </a:xfrm>
          <a:prstGeom prst="rect">
            <a:avLst/>
          </a:prstGeom>
        </p:spPr>
      </p:pic>
      <p:pic>
        <p:nvPicPr>
          <p:cNvPr id="21" name="Picture 20" descr="A close up of electronics&#10;&#10;Description automatically generated">
            <a:extLst>
              <a:ext uri="{FF2B5EF4-FFF2-40B4-BE49-F238E27FC236}">
                <a16:creationId xmlns:a16="http://schemas.microsoft.com/office/drawing/2014/main" id="{8EA193D2-8E2F-4C0F-9460-F5477E6C9F4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8278" t="43785" b="1"/>
          <a:stretch/>
        </p:blipFill>
        <p:spPr>
          <a:xfrm>
            <a:off x="3789905" y="860813"/>
            <a:ext cx="1631060" cy="2731224"/>
          </a:xfrm>
          <a:prstGeom prst="rect">
            <a:avLst/>
          </a:prstGeom>
        </p:spPr>
      </p:pic>
      <p:pic>
        <p:nvPicPr>
          <p:cNvPr id="56" name="Picture 55" descr="A close up of electronics&#10;&#10;Description automatically generated">
            <a:extLst>
              <a:ext uri="{FF2B5EF4-FFF2-40B4-BE49-F238E27FC236}">
                <a16:creationId xmlns:a16="http://schemas.microsoft.com/office/drawing/2014/main" id="{06F6D429-7265-4B1D-AD46-B896CA9B005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53860" r="70183"/>
          <a:stretch/>
        </p:blipFill>
        <p:spPr>
          <a:xfrm>
            <a:off x="1086278" y="4374128"/>
            <a:ext cx="1533081" cy="2241697"/>
          </a:xfrm>
          <a:prstGeom prst="rect">
            <a:avLst/>
          </a:prstGeom>
        </p:spPr>
      </p:pic>
      <p:pic>
        <p:nvPicPr>
          <p:cNvPr id="57" name="Picture 56" descr="A close up of electronics&#10;&#10;Description automatically generated">
            <a:extLst>
              <a:ext uri="{FF2B5EF4-FFF2-40B4-BE49-F238E27FC236}">
                <a16:creationId xmlns:a16="http://schemas.microsoft.com/office/drawing/2014/main" id="{56B3A6F4-35FC-4076-BBE2-8D74BC534CD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8278" t="-9841" b="1"/>
          <a:stretch/>
        </p:blipFill>
        <p:spPr>
          <a:xfrm>
            <a:off x="10098220" y="860813"/>
            <a:ext cx="1631060" cy="5336686"/>
          </a:xfrm>
          <a:prstGeom prst="rect">
            <a:avLst/>
          </a:prstGeom>
        </p:spPr>
      </p:pic>
      <p:pic>
        <p:nvPicPr>
          <p:cNvPr id="54" name="Picture 53" descr="A close up of electronics&#10;&#10;Description automatically generated">
            <a:extLst>
              <a:ext uri="{FF2B5EF4-FFF2-40B4-BE49-F238E27FC236}">
                <a16:creationId xmlns:a16="http://schemas.microsoft.com/office/drawing/2014/main" id="{93815F4C-488A-459B-9BF9-FD6CBB853AD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8278" t="43785" b="1"/>
          <a:stretch/>
        </p:blipFill>
        <p:spPr>
          <a:xfrm>
            <a:off x="1037086" y="891016"/>
            <a:ext cx="1631060" cy="2731224"/>
          </a:xfrm>
          <a:prstGeom prst="rect">
            <a:avLst/>
          </a:prstGeom>
        </p:spPr>
      </p:pic>
      <p:pic>
        <p:nvPicPr>
          <p:cNvPr id="25" name="Picture 24" descr="A close up of electronics&#10;&#10;Description automatically generated">
            <a:extLst>
              <a:ext uri="{FF2B5EF4-FFF2-40B4-BE49-F238E27FC236}">
                <a16:creationId xmlns:a16="http://schemas.microsoft.com/office/drawing/2014/main" id="{D907CA3B-BEAE-4DA9-9DB7-CC21BB3A285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8278" t="-9840" b="57351"/>
          <a:stretch/>
        </p:blipFill>
        <p:spPr>
          <a:xfrm>
            <a:off x="5894836" y="-323850"/>
            <a:ext cx="1631060" cy="2550275"/>
          </a:xfrm>
          <a:prstGeom prst="rect">
            <a:avLst/>
          </a:prstGeom>
        </p:spPr>
      </p:pic>
      <p:cxnSp>
        <p:nvCxnSpPr>
          <p:cNvPr id="28" name="Straight Arrow Connector 27">
            <a:extLst>
              <a:ext uri="{FF2B5EF4-FFF2-40B4-BE49-F238E27FC236}">
                <a16:creationId xmlns:a16="http://schemas.microsoft.com/office/drawing/2014/main" id="{8F265F89-A058-4C1E-B006-D69094387802}"/>
              </a:ext>
            </a:extLst>
          </p:cNvPr>
          <p:cNvCxnSpPr>
            <a:cxnSpLocks/>
          </p:cNvCxnSpPr>
          <p:nvPr/>
        </p:nvCxnSpPr>
        <p:spPr>
          <a:xfrm flipV="1">
            <a:off x="5314641" y="2025416"/>
            <a:ext cx="704979" cy="46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15C034-FB6D-491A-8686-90930AAA3202}"/>
              </a:ext>
            </a:extLst>
          </p:cNvPr>
          <p:cNvCxnSpPr>
            <a:cxnSpLocks/>
          </p:cNvCxnSpPr>
          <p:nvPr/>
        </p:nvCxnSpPr>
        <p:spPr>
          <a:xfrm>
            <a:off x="7279865" y="1958318"/>
            <a:ext cx="715674" cy="41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043945-A2DA-4C30-BFE8-676619AC30C3}"/>
              </a:ext>
            </a:extLst>
          </p:cNvPr>
          <p:cNvCxnSpPr>
            <a:cxnSpLocks/>
          </p:cNvCxnSpPr>
          <p:nvPr/>
        </p:nvCxnSpPr>
        <p:spPr>
          <a:xfrm flipH="1">
            <a:off x="4705351" y="3503121"/>
            <a:ext cx="313211" cy="92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7CEEFB-13CA-4EAA-902F-5641EF7C93D1}"/>
              </a:ext>
            </a:extLst>
          </p:cNvPr>
          <p:cNvCxnSpPr>
            <a:cxnSpLocks/>
          </p:cNvCxnSpPr>
          <p:nvPr/>
        </p:nvCxnSpPr>
        <p:spPr>
          <a:xfrm>
            <a:off x="9060234" y="3346148"/>
            <a:ext cx="0" cy="795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2C684D-9C64-4CA3-9F26-9BC2995BE2D4}"/>
              </a:ext>
            </a:extLst>
          </p:cNvPr>
          <p:cNvCxnSpPr>
            <a:cxnSpLocks/>
          </p:cNvCxnSpPr>
          <p:nvPr/>
        </p:nvCxnSpPr>
        <p:spPr>
          <a:xfrm flipH="1" flipV="1">
            <a:off x="5314642" y="3046268"/>
            <a:ext cx="609908" cy="27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BEAD193-EA7E-46DB-863E-C950D7822C97}"/>
              </a:ext>
            </a:extLst>
          </p:cNvPr>
          <p:cNvSpPr txBox="1"/>
          <p:nvPr/>
        </p:nvSpPr>
        <p:spPr>
          <a:xfrm>
            <a:off x="5945520" y="4537301"/>
            <a:ext cx="1898129" cy="584775"/>
          </a:xfrm>
          <a:prstGeom prst="rect">
            <a:avLst/>
          </a:prstGeom>
          <a:noFill/>
        </p:spPr>
        <p:txBody>
          <a:bodyPr wrap="square" rtlCol="0">
            <a:noAutofit/>
          </a:bodyPr>
          <a:lstStyle/>
          <a:p>
            <a:r>
              <a:rPr lang="en-US" sz="3200" dirty="0"/>
              <a:t>Brokerage</a:t>
            </a:r>
          </a:p>
        </p:txBody>
      </p:sp>
      <p:sp>
        <p:nvSpPr>
          <p:cNvPr id="50" name="TextBox 49">
            <a:extLst>
              <a:ext uri="{FF2B5EF4-FFF2-40B4-BE49-F238E27FC236}">
                <a16:creationId xmlns:a16="http://schemas.microsoft.com/office/drawing/2014/main" id="{BFE96C2F-BA75-42B4-9AAF-3B1B1CDF46C3}"/>
              </a:ext>
            </a:extLst>
          </p:cNvPr>
          <p:cNvSpPr txBox="1"/>
          <p:nvPr/>
        </p:nvSpPr>
        <p:spPr>
          <a:xfrm>
            <a:off x="2531120" y="2648235"/>
            <a:ext cx="2526410" cy="1077218"/>
          </a:xfrm>
          <a:prstGeom prst="rect">
            <a:avLst/>
          </a:prstGeom>
          <a:noFill/>
        </p:spPr>
        <p:txBody>
          <a:bodyPr wrap="square" rtlCol="0">
            <a:noAutofit/>
          </a:bodyPr>
          <a:lstStyle/>
          <a:p>
            <a:r>
              <a:rPr lang="en-US" sz="3200" dirty="0"/>
              <a:t>Client Controller</a:t>
            </a:r>
          </a:p>
        </p:txBody>
      </p:sp>
      <p:sp>
        <p:nvSpPr>
          <p:cNvPr id="52" name="TextBox 51">
            <a:extLst>
              <a:ext uri="{FF2B5EF4-FFF2-40B4-BE49-F238E27FC236}">
                <a16:creationId xmlns:a16="http://schemas.microsoft.com/office/drawing/2014/main" id="{B916A6BA-475B-4D9D-AF64-95A4B49C5D8E}"/>
              </a:ext>
            </a:extLst>
          </p:cNvPr>
          <p:cNvSpPr txBox="1"/>
          <p:nvPr/>
        </p:nvSpPr>
        <p:spPr>
          <a:xfrm>
            <a:off x="2894555" y="5562154"/>
            <a:ext cx="2526410" cy="1077218"/>
          </a:xfrm>
          <a:prstGeom prst="rect">
            <a:avLst/>
          </a:prstGeom>
          <a:noFill/>
        </p:spPr>
        <p:txBody>
          <a:bodyPr wrap="square" rtlCol="0">
            <a:noAutofit/>
          </a:bodyPr>
          <a:lstStyle/>
          <a:p>
            <a:r>
              <a:rPr lang="en-US" sz="3200" dirty="0"/>
              <a:t>Credit Authorization</a:t>
            </a:r>
          </a:p>
        </p:txBody>
      </p:sp>
      <p:sp>
        <p:nvSpPr>
          <p:cNvPr id="2" name="Title 1">
            <a:extLst>
              <a:ext uri="{FF2B5EF4-FFF2-40B4-BE49-F238E27FC236}">
                <a16:creationId xmlns:a16="http://schemas.microsoft.com/office/drawing/2014/main" id="{A89DEB16-B348-4947-BBC2-AF2ACBB5B88E}"/>
              </a:ext>
            </a:extLst>
          </p:cNvPr>
          <p:cNvSpPr>
            <a:spLocks noGrp="1"/>
          </p:cNvSpPr>
          <p:nvPr>
            <p:ph type="title"/>
          </p:nvPr>
        </p:nvSpPr>
        <p:spPr>
          <a:xfrm>
            <a:off x="324740" y="139127"/>
            <a:ext cx="10515600" cy="1325563"/>
          </a:xfrm>
        </p:spPr>
        <p:txBody>
          <a:bodyPr/>
          <a:lstStyle/>
          <a:p>
            <a:r>
              <a:rPr lang="en-US" dirty="0"/>
              <a:t>Microservices</a:t>
            </a:r>
          </a:p>
        </p:txBody>
      </p:sp>
      <p:cxnSp>
        <p:nvCxnSpPr>
          <p:cNvPr id="29" name="Straight Arrow Connector 28">
            <a:extLst>
              <a:ext uri="{FF2B5EF4-FFF2-40B4-BE49-F238E27FC236}">
                <a16:creationId xmlns:a16="http://schemas.microsoft.com/office/drawing/2014/main" id="{788911DB-3271-4998-B199-8000F85FD76C}"/>
              </a:ext>
            </a:extLst>
          </p:cNvPr>
          <p:cNvCxnSpPr>
            <a:cxnSpLocks/>
          </p:cNvCxnSpPr>
          <p:nvPr/>
        </p:nvCxnSpPr>
        <p:spPr>
          <a:xfrm flipH="1">
            <a:off x="2455994" y="3780561"/>
            <a:ext cx="1501445" cy="1057418"/>
          </a:xfrm>
          <a:prstGeom prst="straightConnector1">
            <a:avLst/>
          </a:prstGeom>
          <a:ln>
            <a:headEnd type="none" w="med"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566C933-A1A0-4F61-AB8F-301CE001313D}"/>
              </a:ext>
            </a:extLst>
          </p:cNvPr>
          <p:cNvCxnSpPr>
            <a:cxnSpLocks/>
          </p:cNvCxnSpPr>
          <p:nvPr/>
        </p:nvCxnSpPr>
        <p:spPr>
          <a:xfrm>
            <a:off x="7478022" y="875590"/>
            <a:ext cx="2872478" cy="925993"/>
          </a:xfrm>
          <a:prstGeom prst="straightConnector1">
            <a:avLst/>
          </a:prstGeom>
          <a:ln>
            <a:headEnd type="none" w="med" len="lg"/>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D0A06A-A436-4430-92C2-0411534BE3B3}"/>
              </a:ext>
            </a:extLst>
          </p:cNvPr>
          <p:cNvCxnSpPr>
            <a:cxnSpLocks/>
          </p:cNvCxnSpPr>
          <p:nvPr/>
        </p:nvCxnSpPr>
        <p:spPr>
          <a:xfrm>
            <a:off x="10913750" y="3288606"/>
            <a:ext cx="0" cy="795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screen shot of a computer&#10;&#10;Description automatically generated">
            <a:extLst>
              <a:ext uri="{FF2B5EF4-FFF2-40B4-BE49-F238E27FC236}">
                <a16:creationId xmlns:a16="http://schemas.microsoft.com/office/drawing/2014/main" id="{836D8DE6-B0D1-4796-973F-E9171BE96C0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92086" y="2871386"/>
            <a:ext cx="1852491" cy="1913176"/>
          </a:xfrm>
          <a:prstGeom prst="rect">
            <a:avLst/>
          </a:prstGeom>
        </p:spPr>
      </p:pic>
    </p:spTree>
    <p:extLst>
      <p:ext uri="{BB962C8B-B14F-4D97-AF65-F5344CB8AC3E}">
        <p14:creationId xmlns:p14="http://schemas.microsoft.com/office/powerpoint/2010/main" val="14058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FBF336-3346-424F-A282-B51AA47D48A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34EC9-DF58-4B8D-89C3-EC1CCE0F5254}"/>
              </a:ext>
            </a:extLst>
          </p:cNvPr>
          <p:cNvSpPr>
            <a:spLocks noGrp="1"/>
          </p:cNvSpPr>
          <p:nvPr>
            <p:ph type="title"/>
          </p:nvPr>
        </p:nvSpPr>
        <p:spPr/>
        <p:txBody>
          <a:bodyPr/>
          <a:lstStyle/>
          <a:p>
            <a:r>
              <a:rPr lang="en-US" dirty="0"/>
              <a:t>Spring Cloud Contract</a:t>
            </a:r>
          </a:p>
        </p:txBody>
      </p:sp>
      <p:sp>
        <p:nvSpPr>
          <p:cNvPr id="3" name="Content Placeholder 2">
            <a:extLst>
              <a:ext uri="{FF2B5EF4-FFF2-40B4-BE49-F238E27FC236}">
                <a16:creationId xmlns:a16="http://schemas.microsoft.com/office/drawing/2014/main" id="{6827D0E7-E82E-4CA0-A1AC-5550E006EE9A}"/>
              </a:ext>
            </a:extLst>
          </p:cNvPr>
          <p:cNvSpPr>
            <a:spLocks noGrp="1"/>
          </p:cNvSpPr>
          <p:nvPr>
            <p:ph idx="1"/>
          </p:nvPr>
        </p:nvSpPr>
        <p:spPr>
          <a:xfrm>
            <a:off x="312420" y="1825625"/>
            <a:ext cx="11567160" cy="4351338"/>
          </a:xfrm>
        </p:spPr>
        <p:txBody>
          <a:bodyPr vert="horz" lIns="91440" tIns="45720" rIns="91440" bIns="45720" rtlCol="0">
            <a:noAutofit/>
          </a:bodyPr>
          <a:lstStyle/>
          <a:p>
            <a:r>
              <a:rPr lang="en-US" sz="4000" dirty="0">
                <a:solidFill>
                  <a:schemeClr val="bg2">
                    <a:lumMod val="50000"/>
                  </a:schemeClr>
                </a:solidFill>
              </a:rPr>
              <a:t>Groovy-based DSL for defining shared contracts</a:t>
            </a:r>
          </a:p>
          <a:p>
            <a:r>
              <a:rPr lang="en-US" sz="4000" dirty="0">
                <a:solidFill>
                  <a:schemeClr val="bg2">
                    <a:lumMod val="50000"/>
                  </a:schemeClr>
                </a:solidFill>
              </a:rPr>
              <a:t>On Consumer side, automatically generates stubs for consumer testing</a:t>
            </a:r>
          </a:p>
          <a:p>
            <a:pPr lvl="1"/>
            <a:r>
              <a:rPr lang="en-US" sz="3600" dirty="0">
                <a:solidFill>
                  <a:schemeClr val="bg2">
                    <a:lumMod val="50000"/>
                  </a:schemeClr>
                </a:solidFill>
              </a:rPr>
              <a:t>Stub-runner plugin downloads and executes the provider APIs</a:t>
            </a:r>
          </a:p>
          <a:p>
            <a:r>
              <a:rPr lang="en-US" sz="4000" dirty="0">
                <a:solidFill>
                  <a:schemeClr val="bg2">
                    <a:lumMod val="50000"/>
                  </a:schemeClr>
                </a:solidFill>
              </a:rPr>
              <a:t>On Provider side, automatically generates contract verification tests</a:t>
            </a:r>
          </a:p>
        </p:txBody>
      </p:sp>
    </p:spTree>
    <p:extLst>
      <p:ext uri="{BB962C8B-B14F-4D97-AF65-F5344CB8AC3E}">
        <p14:creationId xmlns:p14="http://schemas.microsoft.com/office/powerpoint/2010/main" val="359516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487E2-9B65-4727-BFDF-83B470FC9960}"/>
              </a:ext>
            </a:extLst>
          </p:cNvPr>
          <p:cNvPicPr>
            <a:picLocks noChangeAspect="1"/>
          </p:cNvPicPr>
          <p:nvPr/>
        </p:nvPicPr>
        <p:blipFill rotWithShape="1">
          <a:blip r:embed="rId2"/>
          <a:srcRect r="23149" b="37534"/>
          <a:stretch/>
        </p:blipFill>
        <p:spPr>
          <a:xfrm>
            <a:off x="0" y="1468941"/>
            <a:ext cx="10141121" cy="5389059"/>
          </a:xfrm>
          <a:prstGeom prst="rect">
            <a:avLst/>
          </a:prstGeom>
          <a:ln>
            <a:solidFill>
              <a:schemeClr val="tx1"/>
            </a:solidFill>
          </a:ln>
        </p:spPr>
      </p:pic>
      <p:pic>
        <p:nvPicPr>
          <p:cNvPr id="5" name="Picture 4">
            <a:extLst>
              <a:ext uri="{FF2B5EF4-FFF2-40B4-BE49-F238E27FC236}">
                <a16:creationId xmlns:a16="http://schemas.microsoft.com/office/drawing/2014/main" id="{FB60B601-0917-4916-A9BD-E782AB0F35BB}"/>
              </a:ext>
            </a:extLst>
          </p:cNvPr>
          <p:cNvPicPr>
            <a:picLocks noChangeAspect="1"/>
          </p:cNvPicPr>
          <p:nvPr/>
        </p:nvPicPr>
        <p:blipFill rotWithShape="1">
          <a:blip r:embed="rId3"/>
          <a:srcRect r="30136" b="49102"/>
          <a:stretch/>
        </p:blipFill>
        <p:spPr>
          <a:xfrm>
            <a:off x="1" y="2125362"/>
            <a:ext cx="8390042" cy="4767818"/>
          </a:xfrm>
          <a:prstGeom prst="rect">
            <a:avLst/>
          </a:prstGeom>
          <a:ln>
            <a:solidFill>
              <a:schemeClr val="tx1"/>
            </a:solidFill>
          </a:ln>
        </p:spPr>
      </p:pic>
      <p:sp>
        <p:nvSpPr>
          <p:cNvPr id="6" name="TextBox 5">
            <a:extLst>
              <a:ext uri="{FF2B5EF4-FFF2-40B4-BE49-F238E27FC236}">
                <a16:creationId xmlns:a16="http://schemas.microsoft.com/office/drawing/2014/main" id="{5FA519EE-2C90-464A-91DB-085B95436963}"/>
              </a:ext>
            </a:extLst>
          </p:cNvPr>
          <p:cNvSpPr txBox="1"/>
          <p:nvPr/>
        </p:nvSpPr>
        <p:spPr>
          <a:xfrm>
            <a:off x="-2001795" y="-716692"/>
            <a:ext cx="3188044" cy="646331"/>
          </a:xfrm>
          <a:prstGeom prst="rect">
            <a:avLst/>
          </a:prstGeom>
          <a:noFill/>
        </p:spPr>
        <p:txBody>
          <a:bodyPr wrap="square" rtlCol="0">
            <a:spAutoFit/>
          </a:bodyPr>
          <a:lstStyle/>
          <a:p>
            <a:r>
              <a:rPr lang="en-US" sz="3600" dirty="0"/>
              <a:t>test</a:t>
            </a:r>
          </a:p>
        </p:txBody>
      </p:sp>
      <p:sp>
        <p:nvSpPr>
          <p:cNvPr id="8" name="Parallelogram 7">
            <a:extLst>
              <a:ext uri="{FF2B5EF4-FFF2-40B4-BE49-F238E27FC236}">
                <a16:creationId xmlns:a16="http://schemas.microsoft.com/office/drawing/2014/main" id="{D002252F-EEA7-4D3B-8F1E-CE72EF9AB8BE}"/>
              </a:ext>
            </a:extLst>
          </p:cNvPr>
          <p:cNvSpPr/>
          <p:nvPr/>
        </p:nvSpPr>
        <p:spPr>
          <a:xfrm>
            <a:off x="2545492" y="4653202"/>
            <a:ext cx="7642993" cy="1871163"/>
          </a:xfrm>
          <a:prstGeom prst="parallelogram">
            <a:avLst>
              <a:gd name="adj" fmla="val 5850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E8E379FB-D907-4919-BEAF-1324C0B636AC}"/>
              </a:ext>
            </a:extLst>
          </p:cNvPr>
          <p:cNvSpPr/>
          <p:nvPr/>
        </p:nvSpPr>
        <p:spPr>
          <a:xfrm>
            <a:off x="6096000" y="1659924"/>
            <a:ext cx="5815914" cy="1552833"/>
          </a:xfrm>
          <a:prstGeom prst="parallelogram">
            <a:avLst>
              <a:gd name="adj" fmla="val 5850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71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2.59259E-6 L 0.30169 -0.29514 " pathEditMode="relative" rAng="0" ptsTypes="AA">
                                      <p:cBhvr>
                                        <p:cTn id="6" dur="500" fill="hold"/>
                                        <p:tgtEl>
                                          <p:spTgt spid="5"/>
                                        </p:tgtEl>
                                        <p:attrNameLst>
                                          <p:attrName>ppt_x</p:attrName>
                                          <p:attrName>ppt_y</p:attrName>
                                        </p:attrNameLst>
                                      </p:cBhvr>
                                      <p:rCtr x="15078" y="-14769"/>
                                    </p:animMotion>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5"/>
                                        </p:tgtEl>
                                        <p:attrNameLst>
                                          <p:attrName>style.opacity</p:attrName>
                                        </p:attrNameLst>
                                      </p:cBhvr>
                                      <p:to>
                                        <p:strVal val="0.5"/>
                                      </p:to>
                                    </p:set>
                                    <p:animEffect filter="image" prLst="opacity: 0.5">
                                      <p:cBhvr rctx="IE">
                                        <p:cTn id="11" dur="indefinite"/>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xit" presetSubtype="0" fill="hold" nodeType="with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9" presetClass="emph" presetSubtype="0" nodeType="withEffect">
                                  <p:stCondLst>
                                    <p:cond delay="0"/>
                                  </p:stCondLst>
                                  <p:childTnLst>
                                    <p:set>
                                      <p:cBhvr>
                                        <p:cTn id="23" dur="indefinite"/>
                                        <p:tgtEl>
                                          <p:spTgt spid="5"/>
                                        </p:tgtEl>
                                        <p:attrNameLst>
                                          <p:attrName>style.opacity</p:attrName>
                                        </p:attrNameLst>
                                      </p:cBhvr>
                                      <p:to>
                                        <p:strVal val="0.75"/>
                                      </p:to>
                                    </p:set>
                                    <p:animEffect filter="image" prLst="opacity: 0.75">
                                      <p:cBhvr rctx="IE">
                                        <p:cTn id="24" dur="indefinite"/>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500"/>
                                        <p:tgtEl>
                                          <p:spTgt spid="9"/>
                                        </p:tgtEl>
                                      </p:cBhvr>
                                    </p:animEffect>
                                  </p:childTnLst>
                                </p:cTn>
                              </p:par>
                            </p:childTnLst>
                          </p:cTn>
                        </p:par>
                        <p:par>
                          <p:cTn id="30" fill="hold">
                            <p:stCondLst>
                              <p:cond delay="500"/>
                            </p:stCondLst>
                            <p:childTnLst>
                              <p:par>
                                <p:cTn id="31" presetID="21"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4393226-EFA0-48E0-B544-58D913CB2EF1}"/>
              </a:ext>
            </a:extLst>
          </p:cNvPr>
          <p:cNvSpPr>
            <a:spLocks noChangeArrowheads="1"/>
          </p:cNvSpPr>
          <p:nvPr/>
        </p:nvSpPr>
        <p:spPr bwMode="auto">
          <a:xfrm>
            <a:off x="64239" y="-72284"/>
            <a:ext cx="12050319" cy="1566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@Test</a:t>
            </a:r>
            <a:br>
              <a:rPr kumimoji="0" lang="en-US" altLang="en-US" sz="28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validate_shouldNotIncreaseCreditLimitIfNoAvailableCredit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throws </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Exception {</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given:</a:t>
            </a:r>
            <a:b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MockMvcRequestSpecification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request = </a:t>
            </a:r>
            <a:r>
              <a:rPr kumimoji="0" lang="en-US" altLang="en-US" sz="28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given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.header(</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"Content-Type"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"application/json"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.body(</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currentCreditLine</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:100000.0,</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increaseAmount</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:1099000.0,</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clientId</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when:</a:t>
            </a:r>
            <a:b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ResponseOptions</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response = </a:t>
            </a:r>
            <a:r>
              <a:rPr kumimoji="0" lang="en-US" altLang="en-US" sz="28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given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().spec(request)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.post(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"/request-credit-increase"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then:</a:t>
            </a:r>
            <a:b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assertThat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response.statusCode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isEqualTo</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assertThat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response.header</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"Content-Type"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)).matches(</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"application/json.*"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and:</a:t>
            </a:r>
            <a:b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DocumentContext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parsedJson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JsonPath.</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parse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response.getBody</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asString</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assertThatJson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parsedJson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).field(</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increaseAmount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isEqualTo</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assertThatJson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parsedJson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).field(</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clientId</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isEqualTo</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assertThatJson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parsedJson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).field(</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).matches(</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d)-(0[1-9]|1[012])-(0[1-9]|[12][0-9]|3[01])"</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assertThatJson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parsedJson</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).field(</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denialReason</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isEqualTo</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"Credit line has reached its max. Available: 900000.0"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812C9087-429F-44E0-A79E-B3480E45EA6A}"/>
              </a:ext>
            </a:extLst>
          </p:cNvPr>
          <p:cNvSpPr/>
          <p:nvPr/>
        </p:nvSpPr>
        <p:spPr>
          <a:xfrm>
            <a:off x="88116" y="2512542"/>
            <a:ext cx="12015769" cy="1318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323B6E-EC42-4DD6-ABF0-9D410A68D9D7}"/>
              </a:ext>
            </a:extLst>
          </p:cNvPr>
          <p:cNvSpPr/>
          <p:nvPr/>
        </p:nvSpPr>
        <p:spPr>
          <a:xfrm>
            <a:off x="88116" y="5141442"/>
            <a:ext cx="12015769" cy="1676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08EA815-DDA8-4BD9-807D-0BA992EA6109}"/>
              </a:ext>
            </a:extLst>
          </p:cNvPr>
          <p:cNvSpPr>
            <a:spLocks noGrp="1"/>
          </p:cNvSpPr>
          <p:nvPr>
            <p:ph type="title"/>
          </p:nvPr>
        </p:nvSpPr>
        <p:spPr>
          <a:xfrm>
            <a:off x="3278949" y="25726"/>
            <a:ext cx="5671425" cy="783063"/>
          </a:xfrm>
          <a:solidFill>
            <a:schemeClr val="bg1">
              <a:lumMod val="95000"/>
            </a:schemeClr>
          </a:solidFill>
          <a:ln>
            <a:solidFill>
              <a:schemeClr val="bg2">
                <a:lumMod val="75000"/>
              </a:schemeClr>
            </a:solidFill>
          </a:ln>
        </p:spPr>
        <p:txBody>
          <a:bodyPr>
            <a:normAutofit/>
          </a:bodyPr>
          <a:lstStyle/>
          <a:p>
            <a:pPr algn="ctr"/>
            <a:r>
              <a:rPr lang="en-US" dirty="0"/>
              <a:t>Server Generated Test</a:t>
            </a:r>
          </a:p>
        </p:txBody>
      </p:sp>
    </p:spTree>
    <p:extLst>
      <p:ext uri="{BB962C8B-B14F-4D97-AF65-F5344CB8AC3E}">
        <p14:creationId xmlns:p14="http://schemas.microsoft.com/office/powerpoint/2010/main" val="39032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6C93B65-EBEE-4B67-93EB-2FAC740D92A2}"/>
              </a:ext>
            </a:extLst>
          </p:cNvPr>
          <p:cNvPicPr>
            <a:picLocks noChangeAspect="1" noChangeArrowheads="1"/>
          </p:cNvPicPr>
          <p:nvPr/>
        </p:nvPicPr>
        <p:blipFill rotWithShape="1">
          <a:blip r:embed="rId2">
            <a:alphaModFix amt="10000"/>
            <a:extLst>
              <a:ext uri="{28A0092B-C50C-407E-A947-70E740481C1C}">
                <a14:useLocalDpi xmlns:a14="http://schemas.microsoft.com/office/drawing/2010/main" val="0"/>
              </a:ext>
            </a:extLst>
          </a:blip>
          <a:srcRect b="1000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712AF-FABB-4D6C-8C89-5D5DA2F35FA1}"/>
              </a:ext>
            </a:extLst>
          </p:cNvPr>
          <p:cNvSpPr>
            <a:spLocks noGrp="1"/>
          </p:cNvSpPr>
          <p:nvPr>
            <p:ph type="title"/>
          </p:nvPr>
        </p:nvSpPr>
        <p:spPr/>
        <p:txBody>
          <a:bodyPr/>
          <a:lstStyle/>
          <a:p>
            <a:r>
              <a:rPr lang="en-US" b="1" dirty="0"/>
              <a:t>Automated Tests</a:t>
            </a:r>
          </a:p>
        </p:txBody>
      </p:sp>
      <p:sp>
        <p:nvSpPr>
          <p:cNvPr id="3" name="Content Placeholder 2">
            <a:extLst>
              <a:ext uri="{FF2B5EF4-FFF2-40B4-BE49-F238E27FC236}">
                <a16:creationId xmlns:a16="http://schemas.microsoft.com/office/drawing/2014/main" id="{A4209F5E-E985-4AB0-BFE6-056E9BD8F87A}"/>
              </a:ext>
            </a:extLst>
          </p:cNvPr>
          <p:cNvSpPr>
            <a:spLocks noGrp="1"/>
          </p:cNvSpPr>
          <p:nvPr>
            <p:ph idx="1"/>
          </p:nvPr>
        </p:nvSpPr>
        <p:spPr/>
        <p:txBody>
          <a:bodyPr>
            <a:noAutofit/>
          </a:bodyPr>
          <a:lstStyle/>
          <a:p>
            <a:r>
              <a:rPr lang="en-US" sz="3600" dirty="0">
                <a:solidFill>
                  <a:schemeClr val="bg2">
                    <a:lumMod val="75000"/>
                  </a:schemeClr>
                </a:solidFill>
              </a:rPr>
              <a:t>Both consumer and provider tests are executed against the same contract every time they run a build. </a:t>
            </a:r>
          </a:p>
          <a:p>
            <a:pPr lvl="1"/>
            <a:r>
              <a:rPr lang="en-US" sz="3600" dirty="0">
                <a:solidFill>
                  <a:schemeClr val="bg2">
                    <a:lumMod val="75000"/>
                  </a:schemeClr>
                </a:solidFill>
              </a:rPr>
              <a:t>A breaking change on either side will automatically fail the build on the other side</a:t>
            </a:r>
          </a:p>
          <a:p>
            <a:r>
              <a:rPr lang="en-US" sz="3600" dirty="0">
                <a:solidFill>
                  <a:schemeClr val="bg2">
                    <a:lumMod val="75000"/>
                  </a:schemeClr>
                </a:solidFill>
              </a:rPr>
              <a:t>Development is coordinated, in a TDD fashion…</a:t>
            </a:r>
          </a:p>
          <a:p>
            <a:pPr lvl="1"/>
            <a:r>
              <a:rPr lang="en-US" sz="3600" dirty="0">
                <a:solidFill>
                  <a:schemeClr val="bg2">
                    <a:lumMod val="75000"/>
                  </a:schemeClr>
                </a:solidFill>
              </a:rPr>
              <a:t>make a change on the consumer, break the build on the provider, fix the implementation on the provider, get the tests to pass</a:t>
            </a:r>
          </a:p>
          <a:p>
            <a:endParaRPr lang="en-US" sz="3600" dirty="0"/>
          </a:p>
        </p:txBody>
      </p:sp>
    </p:spTree>
    <p:extLst>
      <p:ext uri="{BB962C8B-B14F-4D97-AF65-F5344CB8AC3E}">
        <p14:creationId xmlns:p14="http://schemas.microsoft.com/office/powerpoint/2010/main" val="13229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22F997-6259-457A-A149-8B7CDF00304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BB8A3A-95CA-476A-B5D8-B55B6AB7AED1}"/>
              </a:ext>
            </a:extLst>
          </p:cNvPr>
          <p:cNvSpPr>
            <a:spLocks noGrp="1"/>
          </p:cNvSpPr>
          <p:nvPr>
            <p:ph type="title"/>
          </p:nvPr>
        </p:nvSpPr>
        <p:spPr>
          <a:xfrm>
            <a:off x="838200" y="-179996"/>
            <a:ext cx="10515600" cy="1325563"/>
          </a:xfrm>
        </p:spPr>
        <p:txBody>
          <a:bodyPr>
            <a:normAutofit/>
          </a:bodyPr>
          <a:lstStyle/>
          <a:p>
            <a:r>
              <a:rPr lang="en-US" dirty="0"/>
              <a:t>Provider vs. Consumer-Driven Contracts</a:t>
            </a:r>
          </a:p>
        </p:txBody>
      </p:sp>
      <p:sp>
        <p:nvSpPr>
          <p:cNvPr id="3" name="Content Placeholder 2">
            <a:extLst>
              <a:ext uri="{FF2B5EF4-FFF2-40B4-BE49-F238E27FC236}">
                <a16:creationId xmlns:a16="http://schemas.microsoft.com/office/drawing/2014/main" id="{E354B0EA-C54B-412E-9FCF-443887C53692}"/>
              </a:ext>
            </a:extLst>
          </p:cNvPr>
          <p:cNvSpPr>
            <a:spLocks noGrp="1"/>
          </p:cNvSpPr>
          <p:nvPr>
            <p:ph idx="1"/>
          </p:nvPr>
        </p:nvSpPr>
        <p:spPr>
          <a:xfrm>
            <a:off x="358392" y="896817"/>
            <a:ext cx="11557283" cy="6137030"/>
          </a:xfrm>
        </p:spPr>
        <p:txBody>
          <a:bodyPr>
            <a:noAutofit/>
          </a:bodyPr>
          <a:lstStyle/>
          <a:p>
            <a:pPr marL="0" indent="0">
              <a:buNone/>
            </a:pPr>
            <a:r>
              <a:rPr lang="en-US" sz="3200" b="1" dirty="0">
                <a:solidFill>
                  <a:schemeClr val="bg2">
                    <a:lumMod val="50000"/>
                  </a:schemeClr>
                </a:solidFill>
              </a:rPr>
              <a:t>Provider Contracts – </a:t>
            </a:r>
            <a:r>
              <a:rPr lang="en-US" sz="3200" dirty="0">
                <a:solidFill>
                  <a:schemeClr val="bg2">
                    <a:lumMod val="50000"/>
                  </a:schemeClr>
                </a:solidFill>
              </a:rPr>
              <a:t>API producer maintains the contracts for all its consumers. Useful for:</a:t>
            </a:r>
          </a:p>
          <a:p>
            <a:r>
              <a:rPr lang="en-US" sz="3200" dirty="0">
                <a:solidFill>
                  <a:schemeClr val="bg2">
                    <a:lumMod val="50000"/>
                  </a:schemeClr>
                </a:solidFill>
              </a:rPr>
              <a:t>Producers that cannot directly collaborate with their consumers - e.g. there are many consumers or they’re external</a:t>
            </a:r>
          </a:p>
          <a:p>
            <a:pPr marL="0" indent="0">
              <a:buNone/>
            </a:pPr>
            <a:endParaRPr lang="en-US" sz="3200" dirty="0">
              <a:solidFill>
                <a:schemeClr val="bg2">
                  <a:lumMod val="50000"/>
                </a:schemeClr>
              </a:solidFill>
            </a:endParaRPr>
          </a:p>
          <a:p>
            <a:pPr marL="0" indent="0">
              <a:buNone/>
            </a:pPr>
            <a:r>
              <a:rPr lang="en-US" sz="3200" b="1" dirty="0">
                <a:solidFill>
                  <a:schemeClr val="bg2">
                    <a:lumMod val="50000"/>
                  </a:schemeClr>
                </a:solidFill>
              </a:rPr>
              <a:t>Consumer-Driven Contracts</a:t>
            </a:r>
            <a:r>
              <a:rPr lang="en-US" sz="3200" dirty="0">
                <a:solidFill>
                  <a:schemeClr val="bg2">
                    <a:lumMod val="50000"/>
                  </a:schemeClr>
                </a:solidFill>
              </a:rPr>
              <a:t> - Consumers play a vital role in the process of creating the contracts:</a:t>
            </a:r>
          </a:p>
          <a:p>
            <a:r>
              <a:rPr lang="en-US" sz="3200" dirty="0">
                <a:solidFill>
                  <a:schemeClr val="bg2">
                    <a:lumMod val="50000"/>
                  </a:schemeClr>
                </a:solidFill>
              </a:rPr>
              <a:t>Easy to implement when both producer and consumer teams work for the same organizations </a:t>
            </a:r>
          </a:p>
          <a:p>
            <a:r>
              <a:rPr lang="en-US" sz="3200" dirty="0">
                <a:solidFill>
                  <a:schemeClr val="bg2">
                    <a:lumMod val="50000"/>
                  </a:schemeClr>
                </a:solidFill>
              </a:rPr>
              <a:t>Number of consumers is not extremely large.</a:t>
            </a:r>
          </a:p>
        </p:txBody>
      </p:sp>
      <p:sp>
        <p:nvSpPr>
          <p:cNvPr id="4" name="Rectangle 3">
            <a:extLst>
              <a:ext uri="{FF2B5EF4-FFF2-40B4-BE49-F238E27FC236}">
                <a16:creationId xmlns:a16="http://schemas.microsoft.com/office/drawing/2014/main" id="{82B59A65-744C-47F7-A812-120DA354DDC1}"/>
              </a:ext>
            </a:extLst>
          </p:cNvPr>
          <p:cNvSpPr/>
          <p:nvPr/>
        </p:nvSpPr>
        <p:spPr>
          <a:xfrm>
            <a:off x="263770" y="3352061"/>
            <a:ext cx="11430000" cy="1162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D4B1A2-58DE-4E3D-8B2B-A3C83069D508}"/>
              </a:ext>
            </a:extLst>
          </p:cNvPr>
          <p:cNvPicPr>
            <a:picLocks noChangeAspect="1"/>
          </p:cNvPicPr>
          <p:nvPr/>
        </p:nvPicPr>
        <p:blipFill>
          <a:blip r:embed="rId2">
            <a:alphaModFix amt="20000"/>
          </a:blip>
          <a:stretch>
            <a:fillRect/>
          </a:stretch>
        </p:blipFill>
        <p:spPr>
          <a:xfrm>
            <a:off x="762" y="0"/>
            <a:ext cx="12190476" cy="6857999"/>
          </a:xfrm>
          <a:prstGeom prst="rect">
            <a:avLst/>
          </a:prstGeom>
        </p:spPr>
      </p:pic>
      <p:sp>
        <p:nvSpPr>
          <p:cNvPr id="2" name="Title 1">
            <a:extLst>
              <a:ext uri="{FF2B5EF4-FFF2-40B4-BE49-F238E27FC236}">
                <a16:creationId xmlns:a16="http://schemas.microsoft.com/office/drawing/2014/main" id="{3F47E3D0-E6B7-4A0B-86E5-528B6BDD9A7B}"/>
              </a:ext>
            </a:extLst>
          </p:cNvPr>
          <p:cNvSpPr>
            <a:spLocks noGrp="1"/>
          </p:cNvSpPr>
          <p:nvPr>
            <p:ph type="title"/>
          </p:nvPr>
        </p:nvSpPr>
        <p:spPr/>
        <p:txBody>
          <a:bodyPr/>
          <a:lstStyle/>
          <a:p>
            <a:r>
              <a:rPr lang="en-US" b="1" cap="all" dirty="0"/>
              <a:t>USEFUL LINKS</a:t>
            </a:r>
            <a:endParaRPr lang="en-US" dirty="0"/>
          </a:p>
        </p:txBody>
      </p:sp>
      <p:sp>
        <p:nvSpPr>
          <p:cNvPr id="3" name="Content Placeholder 2">
            <a:extLst>
              <a:ext uri="{FF2B5EF4-FFF2-40B4-BE49-F238E27FC236}">
                <a16:creationId xmlns:a16="http://schemas.microsoft.com/office/drawing/2014/main" id="{6E9094BC-99D3-4DC8-A385-BB477CBFE946}"/>
              </a:ext>
            </a:extLst>
          </p:cNvPr>
          <p:cNvSpPr>
            <a:spLocks noGrp="1"/>
          </p:cNvSpPr>
          <p:nvPr>
            <p:ph idx="1"/>
          </p:nvPr>
        </p:nvSpPr>
        <p:spPr>
          <a:xfrm>
            <a:off x="312420" y="1368735"/>
            <a:ext cx="11567160" cy="5265119"/>
          </a:xfrm>
        </p:spPr>
        <p:txBody>
          <a:bodyPr>
            <a:normAutofit/>
          </a:bodyPr>
          <a:lstStyle/>
          <a:p>
            <a:pPr fontAlgn="base"/>
            <a:r>
              <a:rPr lang="en-US" b="1" dirty="0"/>
              <a:t>A step-by-step guide to Consumer Driven Contracts with Spring Cloud Contract: </a:t>
            </a:r>
            <a:r>
              <a:rPr lang="en-US" b="1" dirty="0">
                <a:hlinkClick r:id="rId3"/>
              </a:rPr>
              <a:t>https://cloud.spring.io/spring-cloud-contract/</a:t>
            </a:r>
            <a:r>
              <a:rPr lang="en-US" b="1" dirty="0"/>
              <a:t> </a:t>
            </a:r>
          </a:p>
          <a:p>
            <a:pPr fontAlgn="base"/>
            <a:r>
              <a:rPr lang="en-US" b="1" dirty="0"/>
              <a:t>The </a:t>
            </a:r>
            <a:r>
              <a:rPr lang="en-US" b="1" dirty="0">
                <a:hlinkClick r:id="rId4"/>
              </a:rPr>
              <a:t>three-second</a:t>
            </a:r>
            <a:r>
              <a:rPr lang="en-US" b="1" dirty="0"/>
              <a:t> or </a:t>
            </a:r>
            <a:r>
              <a:rPr lang="en-US" b="1" dirty="0">
                <a:hlinkClick r:id="rId5"/>
              </a:rPr>
              <a:t>three-minute</a:t>
            </a:r>
            <a:r>
              <a:rPr lang="en-US" b="1" dirty="0"/>
              <a:t> tour give you a nice very brief walkthrough of Spring Cloud Contract.</a:t>
            </a:r>
          </a:p>
          <a:p>
            <a:pPr fontAlgn="base"/>
            <a:r>
              <a:rPr lang="en-US" b="1" dirty="0">
                <a:hlinkClick r:id="rId6"/>
              </a:rPr>
              <a:t>Consumer Driven Contracts and Your Microservice Architecture</a:t>
            </a:r>
            <a:r>
              <a:rPr lang="en-US" b="1" dirty="0"/>
              <a:t> by Marcin </a:t>
            </a:r>
            <a:r>
              <a:rPr lang="en-US" b="1" dirty="0" err="1"/>
              <a:t>Grzejszczak</a:t>
            </a:r>
            <a:r>
              <a:rPr lang="en-US" b="1" dirty="0"/>
              <a:t> (</a:t>
            </a:r>
            <a:r>
              <a:rPr lang="en-US" b="1" dirty="0">
                <a:hlinkClick r:id="rId7"/>
              </a:rPr>
              <a:t>@</a:t>
            </a:r>
            <a:r>
              <a:rPr lang="en-US" b="1" dirty="0" err="1">
                <a:hlinkClick r:id="rId7"/>
              </a:rPr>
              <a:t>mgrzejszczak</a:t>
            </a:r>
            <a:r>
              <a:rPr lang="en-US" b="1" dirty="0"/>
              <a:t>) and </a:t>
            </a:r>
            <a:r>
              <a:rPr lang="en-US" b="1" dirty="0" err="1"/>
              <a:t>Adib</a:t>
            </a:r>
            <a:r>
              <a:rPr lang="en-US" b="1" dirty="0"/>
              <a:t> </a:t>
            </a:r>
            <a:r>
              <a:rPr lang="en-US" b="1" dirty="0" err="1"/>
              <a:t>Saikali</a:t>
            </a:r>
            <a:r>
              <a:rPr lang="en-US" b="1" dirty="0"/>
              <a:t> (</a:t>
            </a:r>
            <a:r>
              <a:rPr lang="en-US" b="1" dirty="0">
                <a:hlinkClick r:id="rId8"/>
              </a:rPr>
              <a:t>@</a:t>
            </a:r>
            <a:r>
              <a:rPr lang="en-US" b="1" dirty="0" err="1">
                <a:hlinkClick r:id="rId8"/>
              </a:rPr>
              <a:t>asaikali</a:t>
            </a:r>
            <a:r>
              <a:rPr lang="en-US" b="1" dirty="0"/>
              <a:t>).</a:t>
            </a:r>
          </a:p>
          <a:p>
            <a:pPr fontAlgn="base"/>
            <a:r>
              <a:rPr lang="en-US" b="1" dirty="0">
                <a:hlinkClick r:id="rId9"/>
              </a:rPr>
              <a:t>Implementation of the consumer driven contract library Pact for </a:t>
            </a:r>
            <a:r>
              <a:rPr lang="en-US" b="1" dirty="0" err="1">
                <a:hlinkClick r:id="rId9"/>
              </a:rPr>
              <a:t>Javascript</a:t>
            </a:r>
            <a:r>
              <a:rPr lang="en-US" b="1" dirty="0"/>
              <a:t>, from creating a test to generating the contract and uploading it to the Pact broker.</a:t>
            </a:r>
          </a:p>
          <a:p>
            <a:pPr fontAlgn="base"/>
            <a:r>
              <a:rPr lang="en-US" b="1" dirty="0"/>
              <a:t>Spring Cloud Contract / Pact Integration: </a:t>
            </a:r>
            <a:br>
              <a:rPr lang="en-US" b="1" dirty="0"/>
            </a:br>
            <a:r>
              <a:rPr lang="en-US" b="1" dirty="0">
                <a:hlinkClick r:id="rId10"/>
              </a:rPr>
              <a:t>https://ordina-jworks.github.io/spring/2018/04/28/Spring-Cloud-Contract-meet-Pact.html</a:t>
            </a:r>
            <a:endParaRPr lang="en-US" b="1" dirty="0"/>
          </a:p>
        </p:txBody>
      </p:sp>
    </p:spTree>
    <p:extLst>
      <p:ext uri="{BB962C8B-B14F-4D97-AF65-F5344CB8AC3E}">
        <p14:creationId xmlns:p14="http://schemas.microsoft.com/office/powerpoint/2010/main" val="20241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CC8FDBF9-22D0-49A6-8AAC-2917EC4A0EC0}"/>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b="1000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27829A8-B16A-4733-9048-092FF38C9E9F}"/>
              </a:ext>
            </a:extLst>
          </p:cNvPr>
          <p:cNvSpPr>
            <a:spLocks noGrp="1"/>
          </p:cNvSpPr>
          <p:nvPr>
            <p:ph type="title"/>
          </p:nvPr>
        </p:nvSpPr>
        <p:spPr>
          <a:xfrm>
            <a:off x="838200" y="219985"/>
            <a:ext cx="10515600" cy="688975"/>
          </a:xfrm>
        </p:spPr>
        <p:txBody>
          <a:bodyPr>
            <a:normAutofit/>
          </a:bodyPr>
          <a:lstStyle/>
          <a:p>
            <a:r>
              <a:rPr lang="en-US" sz="3200" b="1" dirty="0"/>
              <a:t>Consumer Driven Contracts with Spring Cloud Contract</a:t>
            </a:r>
          </a:p>
        </p:txBody>
      </p:sp>
      <p:sp>
        <p:nvSpPr>
          <p:cNvPr id="5" name="Content Placeholder 4">
            <a:extLst>
              <a:ext uri="{FF2B5EF4-FFF2-40B4-BE49-F238E27FC236}">
                <a16:creationId xmlns:a16="http://schemas.microsoft.com/office/drawing/2014/main" id="{76A1967B-67D5-418E-A090-F18827CCF0FB}"/>
              </a:ext>
            </a:extLst>
          </p:cNvPr>
          <p:cNvSpPr>
            <a:spLocks noGrp="1"/>
          </p:cNvSpPr>
          <p:nvPr>
            <p:ph idx="1"/>
          </p:nvPr>
        </p:nvSpPr>
        <p:spPr>
          <a:xfrm>
            <a:off x="77583" y="945242"/>
            <a:ext cx="12036834" cy="5803899"/>
          </a:xfrm>
        </p:spPr>
        <p:txBody>
          <a:bodyPr vert="horz" lIns="91440" tIns="45720" rIns="91440" bIns="45720" rtlCol="0">
            <a:noAutofit/>
          </a:bodyPr>
          <a:lstStyle/>
          <a:p>
            <a:r>
              <a:rPr lang="en-US" sz="3600" dirty="0">
                <a:solidFill>
                  <a:schemeClr val="bg2">
                    <a:lumMod val="50000"/>
                  </a:schemeClr>
                </a:solidFill>
              </a:rPr>
              <a:t>Consumer Driven Contracts – development model for specifying shared contracts, to generate endpoint tests in the form of executable stubs.</a:t>
            </a:r>
          </a:p>
          <a:p>
            <a:r>
              <a:rPr lang="en-US" sz="3600" dirty="0">
                <a:solidFill>
                  <a:schemeClr val="bg2">
                    <a:lumMod val="50000"/>
                  </a:schemeClr>
                </a:solidFill>
              </a:rPr>
              <a:t>Consumers use those contracts to spin up mock environments.</a:t>
            </a:r>
          </a:p>
          <a:p>
            <a:r>
              <a:rPr lang="en-US" sz="3600" dirty="0">
                <a:solidFill>
                  <a:schemeClr val="bg2">
                    <a:lumMod val="50000"/>
                  </a:schemeClr>
                </a:solidFill>
              </a:rPr>
              <a:t>Producers testify that they conform to those contracts.</a:t>
            </a:r>
          </a:p>
          <a:p>
            <a:r>
              <a:rPr lang="en-US" sz="3600" dirty="0">
                <a:solidFill>
                  <a:schemeClr val="bg2">
                    <a:lumMod val="50000"/>
                  </a:schemeClr>
                </a:solidFill>
              </a:rPr>
              <a:t>Contracts are stored in a mutually accessible repository.</a:t>
            </a:r>
          </a:p>
        </p:txBody>
      </p:sp>
    </p:spTree>
    <p:extLst>
      <p:ext uri="{BB962C8B-B14F-4D97-AF65-F5344CB8AC3E}">
        <p14:creationId xmlns:p14="http://schemas.microsoft.com/office/powerpoint/2010/main" val="371521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5">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5">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5">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5">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3B5B-E99B-4FAB-90FF-CD9CAA770CDC}"/>
              </a:ext>
            </a:extLst>
          </p:cNvPr>
          <p:cNvSpPr>
            <a:spLocks noGrp="1"/>
          </p:cNvSpPr>
          <p:nvPr>
            <p:ph type="title"/>
          </p:nvPr>
        </p:nvSpPr>
        <p:spPr/>
        <p:txBody>
          <a:bodyPr/>
          <a:lstStyle/>
          <a:p>
            <a:r>
              <a:rPr lang="en-US" dirty="0"/>
              <a:t>Centralized contract repo</a:t>
            </a:r>
          </a:p>
        </p:txBody>
      </p:sp>
      <p:pic>
        <p:nvPicPr>
          <p:cNvPr id="4" name="Content Placeholder 3">
            <a:extLst>
              <a:ext uri="{FF2B5EF4-FFF2-40B4-BE49-F238E27FC236}">
                <a16:creationId xmlns:a16="http://schemas.microsoft.com/office/drawing/2014/main" id="{BB19399E-C318-4CA9-BB9A-754C8A1BB120}"/>
              </a:ext>
            </a:extLst>
          </p:cNvPr>
          <p:cNvPicPr>
            <a:picLocks noGrp="1" noChangeAspect="1"/>
          </p:cNvPicPr>
          <p:nvPr>
            <p:ph idx="1"/>
          </p:nvPr>
        </p:nvPicPr>
        <p:blipFill rotWithShape="1">
          <a:blip r:embed="rId2"/>
          <a:stretch/>
        </p:blipFill>
        <p:spPr>
          <a:xfrm>
            <a:off x="1791740" y="1825625"/>
            <a:ext cx="8608519" cy="4351338"/>
          </a:xfrm>
          <a:prstGeom prst="rect">
            <a:avLst/>
          </a:prstGeom>
        </p:spPr>
      </p:pic>
      <p:pic>
        <p:nvPicPr>
          <p:cNvPr id="5" name="Picture 4">
            <a:extLst>
              <a:ext uri="{FF2B5EF4-FFF2-40B4-BE49-F238E27FC236}">
                <a16:creationId xmlns:a16="http://schemas.microsoft.com/office/drawing/2014/main" id="{B5A49FDB-E75A-43F6-A4FD-9067DA0751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49" y="2405752"/>
            <a:ext cx="7371428" cy="3161905"/>
          </a:xfrm>
          <a:prstGeom prst="rect">
            <a:avLst/>
          </a:prstGeom>
        </p:spPr>
      </p:pic>
    </p:spTree>
    <p:extLst>
      <p:ext uri="{BB962C8B-B14F-4D97-AF65-F5344CB8AC3E}">
        <p14:creationId xmlns:p14="http://schemas.microsoft.com/office/powerpoint/2010/main" val="787333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B5BBED1-3F37-4DA6-97B7-9C820FC6EF50}"/>
              </a:ext>
            </a:extLst>
          </p:cNvPr>
          <p:cNvPicPr>
            <a:picLocks noChangeAspect="1" noChangeArrowheads="1"/>
          </p:cNvPicPr>
          <p:nvPr/>
        </p:nvPicPr>
        <p:blipFill>
          <a:blip r:embed="rId2">
            <a:alphaModFix amt="13000"/>
            <a:extLst>
              <a:ext uri="{28A0092B-C50C-407E-A947-70E740481C1C}">
                <a14:useLocalDpi xmlns:a14="http://schemas.microsoft.com/office/drawing/2010/main" val="0"/>
              </a:ext>
            </a:extLst>
          </a:blip>
          <a:srcRect/>
          <a:stretch>
            <a:fillRect/>
          </a:stretch>
        </p:blipFill>
        <p:spPr bwMode="auto">
          <a:xfrm>
            <a:off x="0" y="1"/>
            <a:ext cx="122273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131CED-B854-4922-A25A-C03BDC6A6CDE}"/>
              </a:ext>
            </a:extLst>
          </p:cNvPr>
          <p:cNvSpPr>
            <a:spLocks noGrp="1"/>
          </p:cNvSpPr>
          <p:nvPr>
            <p:ph type="title"/>
          </p:nvPr>
        </p:nvSpPr>
        <p:spPr>
          <a:xfrm>
            <a:off x="838200" y="48599"/>
            <a:ext cx="10515600" cy="1325563"/>
          </a:xfrm>
        </p:spPr>
        <p:txBody>
          <a:bodyPr/>
          <a:lstStyle/>
          <a:p>
            <a:r>
              <a:rPr lang="en-US" dirty="0"/>
              <a:t>Consumer Driven Contracts</a:t>
            </a:r>
          </a:p>
        </p:txBody>
      </p:sp>
      <p:sp>
        <p:nvSpPr>
          <p:cNvPr id="3" name="Content Placeholder 2">
            <a:extLst>
              <a:ext uri="{FF2B5EF4-FFF2-40B4-BE49-F238E27FC236}">
                <a16:creationId xmlns:a16="http://schemas.microsoft.com/office/drawing/2014/main" id="{2F8FFF25-E50F-4EFF-AF78-B4ADAF9B918A}"/>
              </a:ext>
            </a:extLst>
          </p:cNvPr>
          <p:cNvSpPr>
            <a:spLocks noGrp="1"/>
          </p:cNvSpPr>
          <p:nvPr>
            <p:ph idx="1"/>
          </p:nvPr>
        </p:nvSpPr>
        <p:spPr>
          <a:xfrm>
            <a:off x="-17698" y="963969"/>
            <a:ext cx="12227394" cy="4351338"/>
          </a:xfrm>
        </p:spPr>
        <p:txBody>
          <a:bodyPr vert="horz" lIns="91440" tIns="45720" rIns="91440" bIns="45720" rtlCol="0">
            <a:noAutofit/>
          </a:bodyPr>
          <a:lstStyle/>
          <a:p>
            <a:pPr>
              <a:spcBef>
                <a:spcPts val="1800"/>
              </a:spcBef>
            </a:pPr>
            <a:r>
              <a:rPr lang="en-US" sz="3200" dirty="0">
                <a:solidFill>
                  <a:schemeClr val="bg2">
                    <a:lumMod val="50000"/>
                  </a:schemeClr>
                </a:solidFill>
              </a:rPr>
              <a:t>TDD approach, where contracts are shared by consumers &amp; providers</a:t>
            </a:r>
          </a:p>
          <a:p>
            <a:pPr>
              <a:spcBef>
                <a:spcPts val="1800"/>
              </a:spcBef>
            </a:pPr>
            <a:r>
              <a:rPr lang="en-US" sz="3200" dirty="0">
                <a:solidFill>
                  <a:schemeClr val="bg2">
                    <a:lumMod val="50000"/>
                  </a:schemeClr>
                </a:solidFill>
              </a:rPr>
              <a:t>Spring Cloud Contract automatically generates stubs of all dependencies and launches them in </a:t>
            </a:r>
            <a:r>
              <a:rPr lang="en-US" sz="3200" dirty="0" err="1">
                <a:solidFill>
                  <a:schemeClr val="bg2">
                    <a:lumMod val="50000"/>
                  </a:schemeClr>
                </a:solidFill>
              </a:rPr>
              <a:t>WireMock</a:t>
            </a:r>
            <a:r>
              <a:rPr lang="en-US" sz="3200" dirty="0">
                <a:solidFill>
                  <a:schemeClr val="bg2">
                    <a:lumMod val="50000"/>
                  </a:schemeClr>
                </a:solidFill>
              </a:rPr>
              <a:t>, so your consumer tests can call them without spinning up all the real microservices</a:t>
            </a:r>
          </a:p>
          <a:p>
            <a:pPr>
              <a:spcBef>
                <a:spcPts val="1800"/>
              </a:spcBef>
            </a:pPr>
            <a:r>
              <a:rPr lang="en-US" sz="3200" dirty="0">
                <a:solidFill>
                  <a:schemeClr val="bg2">
                    <a:lumMod val="50000"/>
                  </a:schemeClr>
                </a:solidFill>
              </a:rPr>
              <a:t>On the provider side, tests are generated to verify that all calls provided in the contracts produce the results specified in the contracts</a:t>
            </a:r>
          </a:p>
          <a:p>
            <a:pPr>
              <a:spcBef>
                <a:spcPts val="1800"/>
              </a:spcBef>
            </a:pPr>
            <a:r>
              <a:rPr lang="en-US" sz="3200" dirty="0">
                <a:solidFill>
                  <a:schemeClr val="bg2">
                    <a:lumMod val="50000"/>
                  </a:schemeClr>
                </a:solidFill>
              </a:rPr>
              <a:t>Since the contracts are shared, if the provider changes the contract, the consumer side tests will fail, and vice versa.</a:t>
            </a:r>
          </a:p>
          <a:p>
            <a:pPr>
              <a:spcBef>
                <a:spcPts val="1800"/>
              </a:spcBef>
            </a:pPr>
            <a:r>
              <a:rPr lang="en-US" sz="3200" dirty="0">
                <a:solidFill>
                  <a:schemeClr val="bg2">
                    <a:lumMod val="50000"/>
                  </a:schemeClr>
                </a:solidFill>
              </a:rPr>
              <a:t>This provides instant, accurate, and current feedback, without setting up tons of infrastructure.</a:t>
            </a:r>
          </a:p>
        </p:txBody>
      </p:sp>
    </p:spTree>
    <p:extLst>
      <p:ext uri="{BB962C8B-B14F-4D97-AF65-F5344CB8AC3E}">
        <p14:creationId xmlns:p14="http://schemas.microsoft.com/office/powerpoint/2010/main" val="170670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4BFD-6652-488F-A123-BAE191665390}"/>
              </a:ext>
            </a:extLst>
          </p:cNvPr>
          <p:cNvSpPr>
            <a:spLocks noGrp="1"/>
          </p:cNvSpPr>
          <p:nvPr>
            <p:ph type="title"/>
          </p:nvPr>
        </p:nvSpPr>
        <p:spPr/>
        <p:txBody>
          <a:bodyPr/>
          <a:lstStyle/>
          <a:p>
            <a:r>
              <a:rPr lang="en-US" dirty="0"/>
              <a:t>Contract verification</a:t>
            </a:r>
          </a:p>
        </p:txBody>
      </p:sp>
      <p:sp>
        <p:nvSpPr>
          <p:cNvPr id="3" name="Content Placeholder 2">
            <a:extLst>
              <a:ext uri="{FF2B5EF4-FFF2-40B4-BE49-F238E27FC236}">
                <a16:creationId xmlns:a16="http://schemas.microsoft.com/office/drawing/2014/main" id="{B5710195-EF60-4AF6-9DD1-D6B64DD52E24}"/>
              </a:ext>
            </a:extLst>
          </p:cNvPr>
          <p:cNvSpPr>
            <a:spLocks noGrp="1"/>
          </p:cNvSpPr>
          <p:nvPr>
            <p:ph idx="1"/>
          </p:nvPr>
        </p:nvSpPr>
        <p:spPr/>
        <p:txBody>
          <a:bodyPr/>
          <a:lstStyle/>
          <a:p>
            <a:r>
              <a:rPr lang="en-US" dirty="0"/>
              <a:t>Mock MVC</a:t>
            </a:r>
          </a:p>
          <a:p>
            <a:r>
              <a:rPr lang="en-US" dirty="0"/>
              <a:t>Explicit web server</a:t>
            </a:r>
          </a:p>
          <a:p>
            <a:r>
              <a:rPr lang="en-US" dirty="0"/>
              <a:t>Jax RS </a:t>
            </a:r>
          </a:p>
        </p:txBody>
      </p:sp>
    </p:spTree>
    <p:extLst>
      <p:ext uri="{BB962C8B-B14F-4D97-AF65-F5344CB8AC3E}">
        <p14:creationId xmlns:p14="http://schemas.microsoft.com/office/powerpoint/2010/main" val="341985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6D096946-9A37-4553-B5ED-A7361BCE1369}"/>
              </a:ext>
            </a:extLst>
          </p:cNvPr>
          <p:cNvPicPr>
            <a:picLocks noChangeAspect="1" noChangeArrowheads="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electronics&#10;&#10;Description automatically generated">
            <a:extLst>
              <a:ext uri="{FF2B5EF4-FFF2-40B4-BE49-F238E27FC236}">
                <a16:creationId xmlns:a16="http://schemas.microsoft.com/office/drawing/2014/main" id="{D6473594-1CB9-4EB3-98E2-900F949B6EE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 t="30638" r="31460"/>
          <a:stretch/>
        </p:blipFill>
        <p:spPr>
          <a:xfrm>
            <a:off x="9080464" y="4085433"/>
            <a:ext cx="2705100" cy="2586776"/>
          </a:xfrm>
          <a:prstGeom prst="rect">
            <a:avLst/>
          </a:prstGeom>
        </p:spPr>
      </p:pic>
      <p:pic>
        <p:nvPicPr>
          <p:cNvPr id="5" name="Picture 2">
            <a:extLst>
              <a:ext uri="{FF2B5EF4-FFF2-40B4-BE49-F238E27FC236}">
                <a16:creationId xmlns:a16="http://schemas.microsoft.com/office/drawing/2014/main" id="{0F6DA9DD-ED61-488D-A6A8-D4BEA71777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02"/>
          <a:stretch/>
        </p:blipFill>
        <p:spPr bwMode="auto">
          <a:xfrm>
            <a:off x="2504874" y="1933430"/>
            <a:ext cx="7182252" cy="4834209"/>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717CDE-D59B-466E-823E-143B198EBF07}"/>
              </a:ext>
            </a:extLst>
          </p:cNvPr>
          <p:cNvSpPr>
            <a:spLocks noGrp="1"/>
          </p:cNvSpPr>
          <p:nvPr>
            <p:ph type="title"/>
          </p:nvPr>
        </p:nvSpPr>
        <p:spPr>
          <a:xfrm>
            <a:off x="838200" y="-99597"/>
            <a:ext cx="10515600" cy="1325563"/>
          </a:xfrm>
        </p:spPr>
        <p:txBody>
          <a:bodyPr/>
          <a:lstStyle/>
          <a:p>
            <a:r>
              <a:rPr lang="en-US" u="sng" dirty="0"/>
              <a:t>Challenges of Testing Microservices</a:t>
            </a:r>
          </a:p>
        </p:txBody>
      </p:sp>
      <p:sp>
        <p:nvSpPr>
          <p:cNvPr id="3" name="Content Placeholder 2">
            <a:extLst>
              <a:ext uri="{FF2B5EF4-FFF2-40B4-BE49-F238E27FC236}">
                <a16:creationId xmlns:a16="http://schemas.microsoft.com/office/drawing/2014/main" id="{E64542A0-C70B-4BE3-B26B-9E08508B7CC6}"/>
              </a:ext>
            </a:extLst>
          </p:cNvPr>
          <p:cNvSpPr>
            <a:spLocks noGrp="1"/>
          </p:cNvSpPr>
          <p:nvPr>
            <p:ph idx="1"/>
          </p:nvPr>
        </p:nvSpPr>
        <p:spPr>
          <a:xfrm>
            <a:off x="339437" y="855405"/>
            <a:ext cx="11344276" cy="4769018"/>
          </a:xfrm>
        </p:spPr>
        <p:txBody>
          <a:bodyPr>
            <a:noAutofit/>
          </a:bodyPr>
          <a:lstStyle/>
          <a:p>
            <a:pPr>
              <a:lnSpc>
                <a:spcPct val="100000"/>
              </a:lnSpc>
              <a:spcBef>
                <a:spcPts val="0"/>
              </a:spcBef>
              <a:spcAft>
                <a:spcPts val="600"/>
              </a:spcAft>
            </a:pPr>
            <a:r>
              <a:rPr lang="en-US" sz="3200" dirty="0"/>
              <a:t>You have high test coverage</a:t>
            </a:r>
          </a:p>
          <a:p>
            <a:pPr>
              <a:lnSpc>
                <a:spcPct val="100000"/>
              </a:lnSpc>
              <a:spcBef>
                <a:spcPts val="0"/>
              </a:spcBef>
              <a:spcAft>
                <a:spcPts val="600"/>
              </a:spcAft>
            </a:pPr>
            <a:r>
              <a:rPr lang="en-US" sz="3200" dirty="0"/>
              <a:t>All your service build tests are green</a:t>
            </a:r>
          </a:p>
          <a:p>
            <a:pPr>
              <a:lnSpc>
                <a:spcPct val="100000"/>
              </a:lnSpc>
              <a:spcBef>
                <a:spcPts val="0"/>
              </a:spcBef>
              <a:spcAft>
                <a:spcPts val="600"/>
              </a:spcAft>
            </a:pPr>
            <a:r>
              <a:rPr lang="en-US" sz="3200" dirty="0"/>
              <a:t>But what about the gateway endpoints? Do the services you call still support the endpoints you need?</a:t>
            </a:r>
          </a:p>
          <a:p>
            <a:pPr>
              <a:lnSpc>
                <a:spcPct val="100000"/>
              </a:lnSpc>
              <a:spcBef>
                <a:spcPts val="0"/>
              </a:spcBef>
              <a:spcAft>
                <a:spcPts val="600"/>
              </a:spcAft>
            </a:pPr>
            <a:r>
              <a:rPr lang="en-US" sz="3200" dirty="0"/>
              <a:t>How can you ensure all up &amp; down stream </a:t>
            </a:r>
            <a:br>
              <a:rPr lang="en-US" sz="3200" dirty="0"/>
            </a:br>
            <a:r>
              <a:rPr lang="en-US" sz="3200" dirty="0"/>
              <a:t>dependencies are playing nicely?</a:t>
            </a:r>
          </a:p>
          <a:p>
            <a:pPr>
              <a:lnSpc>
                <a:spcPct val="100000"/>
              </a:lnSpc>
              <a:spcBef>
                <a:spcPts val="0"/>
              </a:spcBef>
              <a:spcAft>
                <a:spcPts val="600"/>
              </a:spcAft>
            </a:pPr>
            <a:r>
              <a:rPr lang="en-US" sz="3200" dirty="0"/>
              <a:t>One solution – Deploy all microservices, and test in-vivo.</a:t>
            </a:r>
            <a:endParaRPr lang="en-US" sz="3200" dirty="0">
              <a:sym typeface="Wingdings" panose="05000000000000000000" pitchFamily="2" charset="2"/>
            </a:endParaRPr>
          </a:p>
          <a:p>
            <a:pPr>
              <a:lnSpc>
                <a:spcPct val="100000"/>
              </a:lnSpc>
              <a:spcBef>
                <a:spcPts val="0"/>
              </a:spcBef>
              <a:spcAft>
                <a:spcPts val="600"/>
              </a:spcAft>
            </a:pPr>
            <a:r>
              <a:rPr lang="en-US" sz="3200" dirty="0">
                <a:sym typeface="Wingdings" panose="05000000000000000000" pitchFamily="2" charset="2"/>
              </a:rPr>
              <a:t>But that requires infrastructure and </a:t>
            </a:r>
            <a:br>
              <a:rPr lang="en-US" sz="3200" dirty="0">
                <a:sym typeface="Wingdings" panose="05000000000000000000" pitchFamily="2" charset="2"/>
              </a:rPr>
            </a:br>
            <a:r>
              <a:rPr lang="en-US" sz="3200" dirty="0">
                <a:sym typeface="Wingdings" panose="05000000000000000000" pitchFamily="2" charset="2"/>
              </a:rPr>
              <a:t>team/version coordination</a:t>
            </a:r>
            <a:endParaRPr lang="en-US" sz="3200" dirty="0"/>
          </a:p>
        </p:txBody>
      </p:sp>
      <p:cxnSp>
        <p:nvCxnSpPr>
          <p:cNvPr id="8" name="Straight Arrow Connector 7">
            <a:extLst>
              <a:ext uri="{FF2B5EF4-FFF2-40B4-BE49-F238E27FC236}">
                <a16:creationId xmlns:a16="http://schemas.microsoft.com/office/drawing/2014/main" id="{CAABCA0A-3AD2-4076-AF18-CB83DBE8917D}"/>
              </a:ext>
            </a:extLst>
          </p:cNvPr>
          <p:cNvCxnSpPr>
            <a:cxnSpLocks/>
          </p:cNvCxnSpPr>
          <p:nvPr/>
        </p:nvCxnSpPr>
        <p:spPr>
          <a:xfrm>
            <a:off x="9828008" y="4722471"/>
            <a:ext cx="112215" cy="749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Multiplication Sign 9">
            <a:extLst>
              <a:ext uri="{FF2B5EF4-FFF2-40B4-BE49-F238E27FC236}">
                <a16:creationId xmlns:a16="http://schemas.microsoft.com/office/drawing/2014/main" id="{18EC347F-0D56-41CE-B088-26B8AB632756}"/>
              </a:ext>
            </a:extLst>
          </p:cNvPr>
          <p:cNvSpPr/>
          <p:nvPr/>
        </p:nvSpPr>
        <p:spPr>
          <a:xfrm rot="13096554">
            <a:off x="10008685" y="4448316"/>
            <a:ext cx="514509" cy="117257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B7A57F7-F3A7-4BBD-88E5-83F6BD9482A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816593" y="4771429"/>
            <a:ext cx="1004397" cy="1057539"/>
          </a:xfrm>
          <a:prstGeom prst="rect">
            <a:avLst/>
          </a:prstGeom>
        </p:spPr>
      </p:pic>
      <p:pic>
        <p:nvPicPr>
          <p:cNvPr id="55" name="Picture 54" descr="A close up of electronics&#10;&#10;Description automatically generated">
            <a:extLst>
              <a:ext uri="{FF2B5EF4-FFF2-40B4-BE49-F238E27FC236}">
                <a16:creationId xmlns:a16="http://schemas.microsoft.com/office/drawing/2014/main" id="{B1E05C95-ADA1-4321-B274-6777FBA97D0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8278" t="43785" b="1"/>
          <a:stretch/>
        </p:blipFill>
        <p:spPr>
          <a:xfrm>
            <a:off x="1484541" y="2868593"/>
            <a:ext cx="1225440" cy="2052009"/>
          </a:xfrm>
          <a:prstGeom prst="rect">
            <a:avLst/>
          </a:prstGeom>
        </p:spPr>
      </p:pic>
      <p:cxnSp>
        <p:nvCxnSpPr>
          <p:cNvPr id="56" name="Straight Arrow Connector 55">
            <a:extLst>
              <a:ext uri="{FF2B5EF4-FFF2-40B4-BE49-F238E27FC236}">
                <a16:creationId xmlns:a16="http://schemas.microsoft.com/office/drawing/2014/main" id="{777A700A-34F7-4477-AAAA-4C9C70F9CA53}"/>
              </a:ext>
            </a:extLst>
          </p:cNvPr>
          <p:cNvCxnSpPr>
            <a:cxnSpLocks/>
            <a:endCxn id="58" idx="1"/>
          </p:cNvCxnSpPr>
          <p:nvPr/>
        </p:nvCxnSpPr>
        <p:spPr>
          <a:xfrm>
            <a:off x="2714625" y="3894597"/>
            <a:ext cx="101794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pic>
        <p:nvPicPr>
          <p:cNvPr id="57" name="Picture 56" descr="A close up of electronics&#10;&#10;Description automatically generated">
            <a:extLst>
              <a:ext uri="{FF2B5EF4-FFF2-40B4-BE49-F238E27FC236}">
                <a16:creationId xmlns:a16="http://schemas.microsoft.com/office/drawing/2014/main" id="{8C13069F-24A2-4144-8459-5317BD99C19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8278" t="43785" b="1"/>
          <a:stretch/>
        </p:blipFill>
        <p:spPr>
          <a:xfrm>
            <a:off x="5327931" y="2868593"/>
            <a:ext cx="1225440" cy="2052009"/>
          </a:xfrm>
          <a:prstGeom prst="rect">
            <a:avLst/>
          </a:prstGeom>
        </p:spPr>
      </p:pic>
      <p:sp>
        <p:nvSpPr>
          <p:cNvPr id="58" name="Flowchart: Stored Data 57">
            <a:extLst>
              <a:ext uri="{FF2B5EF4-FFF2-40B4-BE49-F238E27FC236}">
                <a16:creationId xmlns:a16="http://schemas.microsoft.com/office/drawing/2014/main" id="{E4619ADE-EA52-42E5-8C95-6559CF226E10}"/>
              </a:ext>
            </a:extLst>
          </p:cNvPr>
          <p:cNvSpPr/>
          <p:nvPr/>
        </p:nvSpPr>
        <p:spPr>
          <a:xfrm rot="10800000">
            <a:off x="3103720" y="3703761"/>
            <a:ext cx="628845" cy="381672"/>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2179061E-C421-4B81-92C1-E6045CF00FD3}"/>
              </a:ext>
            </a:extLst>
          </p:cNvPr>
          <p:cNvCxnSpPr>
            <a:cxnSpLocks/>
            <a:stCxn id="60" idx="1"/>
            <a:endCxn id="57" idx="1"/>
          </p:cNvCxnSpPr>
          <p:nvPr/>
        </p:nvCxnSpPr>
        <p:spPr>
          <a:xfrm>
            <a:off x="4743265" y="3894597"/>
            <a:ext cx="584666" cy="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60" name="Flowchart: Stored Data 59">
            <a:extLst>
              <a:ext uri="{FF2B5EF4-FFF2-40B4-BE49-F238E27FC236}">
                <a16:creationId xmlns:a16="http://schemas.microsoft.com/office/drawing/2014/main" id="{F3FB5C98-F912-41DC-B09E-ED544366D86F}"/>
              </a:ext>
            </a:extLst>
          </p:cNvPr>
          <p:cNvSpPr/>
          <p:nvPr/>
        </p:nvSpPr>
        <p:spPr>
          <a:xfrm rot="10800000">
            <a:off x="4114420" y="3703761"/>
            <a:ext cx="628845" cy="381672"/>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tored Data 60">
            <a:extLst>
              <a:ext uri="{FF2B5EF4-FFF2-40B4-BE49-F238E27FC236}">
                <a16:creationId xmlns:a16="http://schemas.microsoft.com/office/drawing/2014/main" id="{33B48688-569E-4DFF-A3E0-C320A70BEBFA}"/>
              </a:ext>
            </a:extLst>
          </p:cNvPr>
          <p:cNvSpPr/>
          <p:nvPr/>
        </p:nvSpPr>
        <p:spPr>
          <a:xfrm>
            <a:off x="4219195" y="3703761"/>
            <a:ext cx="628845" cy="381672"/>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tored Data 61">
            <a:extLst>
              <a:ext uri="{FF2B5EF4-FFF2-40B4-BE49-F238E27FC236}">
                <a16:creationId xmlns:a16="http://schemas.microsoft.com/office/drawing/2014/main" id="{18E6C852-265B-4D7B-B63E-A99672430368}"/>
              </a:ext>
            </a:extLst>
          </p:cNvPr>
          <p:cNvSpPr/>
          <p:nvPr/>
        </p:nvSpPr>
        <p:spPr>
          <a:xfrm rot="10800000">
            <a:off x="3103720" y="3703761"/>
            <a:ext cx="628845" cy="381672"/>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77BD5082-D54D-4760-B4A7-7567704D301B}"/>
              </a:ext>
            </a:extLst>
          </p:cNvPr>
          <p:cNvPicPr>
            <a:picLocks noChangeAspect="1"/>
          </p:cNvPicPr>
          <p:nvPr/>
        </p:nvPicPr>
        <p:blipFill>
          <a:blip r:embed="rId9">
            <a:duotone>
              <a:prstClr val="black"/>
              <a:srgbClr val="5CFB0D">
                <a:tint val="45000"/>
                <a:satMod val="400000"/>
              </a:srgb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80441" y="3578634"/>
            <a:ext cx="691527" cy="708124"/>
          </a:xfrm>
          <a:prstGeom prst="rect">
            <a:avLst/>
          </a:prstGeom>
        </p:spPr>
      </p:pic>
      <p:pic>
        <p:nvPicPr>
          <p:cNvPr id="64" name="Picture 63">
            <a:extLst>
              <a:ext uri="{FF2B5EF4-FFF2-40B4-BE49-F238E27FC236}">
                <a16:creationId xmlns:a16="http://schemas.microsoft.com/office/drawing/2014/main" id="{FD981784-A64B-4C80-B82B-EB3138C54EF3}"/>
              </a:ext>
            </a:extLst>
          </p:cNvPr>
          <p:cNvPicPr>
            <a:picLocks noChangeAspect="1"/>
          </p:cNvPicPr>
          <p:nvPr/>
        </p:nvPicPr>
        <p:blipFill rotWithShape="1">
          <a:blip r:embed="rId9">
            <a:duotone>
              <a:prstClr val="black"/>
              <a:srgbClr val="5CFB0D">
                <a:tint val="45000"/>
                <a:satMod val="400000"/>
              </a:srgb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4873"/>
          <a:stretch/>
        </p:blipFill>
        <p:spPr>
          <a:xfrm>
            <a:off x="4814504" y="3578634"/>
            <a:ext cx="588674" cy="708124"/>
          </a:xfrm>
          <a:prstGeom prst="rect">
            <a:avLst/>
          </a:prstGeom>
        </p:spPr>
      </p:pic>
      <p:pic>
        <p:nvPicPr>
          <p:cNvPr id="65" name="Picture 64">
            <a:extLst>
              <a:ext uri="{FF2B5EF4-FFF2-40B4-BE49-F238E27FC236}">
                <a16:creationId xmlns:a16="http://schemas.microsoft.com/office/drawing/2014/main" id="{6E083A69-C068-4C9C-B116-99EDEC999447}"/>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33059" r="29650"/>
          <a:stretch/>
        </p:blipFill>
        <p:spPr>
          <a:xfrm>
            <a:off x="3651920" y="3305721"/>
            <a:ext cx="704557" cy="1333885"/>
          </a:xfrm>
          <a:prstGeom prst="rect">
            <a:avLst/>
          </a:prstGeom>
        </p:spPr>
      </p:pic>
    </p:spTree>
    <p:extLst>
      <p:ext uri="{BB962C8B-B14F-4D97-AF65-F5344CB8AC3E}">
        <p14:creationId xmlns:p14="http://schemas.microsoft.com/office/powerpoint/2010/main" val="50500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nodeType="clickEffect">
                                  <p:stCondLst>
                                    <p:cond delay="0"/>
                                  </p:stCondLst>
                                  <p:childTnLst>
                                    <p:anim calcmode="lin" valueType="num">
                                      <p:cBhvr>
                                        <p:cTn id="17" dur="500"/>
                                        <p:tgtEl>
                                          <p:spTgt spid="5"/>
                                        </p:tgtEl>
                                        <p:attrNameLst>
                                          <p:attrName>ppt_w</p:attrName>
                                        </p:attrNameLst>
                                      </p:cBhvr>
                                      <p:tavLst>
                                        <p:tav tm="0">
                                          <p:val>
                                            <p:strVal val="ppt_w"/>
                                          </p:val>
                                        </p:tav>
                                        <p:tav tm="100000">
                                          <p:val>
                                            <p:fltVal val="0"/>
                                          </p:val>
                                        </p:tav>
                                      </p:tavLst>
                                    </p:anim>
                                    <p:anim calcmode="lin" valueType="num">
                                      <p:cBhvr>
                                        <p:cTn id="18" dur="500"/>
                                        <p:tgtEl>
                                          <p:spTgt spid="5"/>
                                        </p:tgtEl>
                                        <p:attrNameLst>
                                          <p:attrName>ppt_h</p:attrName>
                                        </p:attrNameLst>
                                      </p:cBhvr>
                                      <p:tavLst>
                                        <p:tav tm="0">
                                          <p:val>
                                            <p:strVal val="ppt_h"/>
                                          </p:val>
                                        </p:tav>
                                        <p:tav tm="100000">
                                          <p:val>
                                            <p:fltVal val="0"/>
                                          </p:val>
                                        </p:tav>
                                      </p:tavLst>
                                    </p:anim>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2" nodeType="after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par>
                          <p:cTn id="37" fill="hold">
                            <p:stCondLst>
                              <p:cond delay="500"/>
                            </p:stCondLst>
                            <p:childTnLst>
                              <p:par>
                                <p:cTn id="38" presetID="63" presetClass="path" presetSubtype="0" accel="50000" decel="50000" fill="hold" grpId="0" nodeType="afterEffect">
                                  <p:stCondLst>
                                    <p:cond delay="0"/>
                                  </p:stCondLst>
                                  <p:childTnLst>
                                    <p:animMotion origin="layout" path="M 1.45833E-6 -4.07407E-6 L 0.0401 0.00047 " pathEditMode="relative" rAng="0" ptsTypes="AA">
                                      <p:cBhvr>
                                        <p:cTn id="39" dur="1000" fill="hold"/>
                                        <p:tgtEl>
                                          <p:spTgt spid="58"/>
                                        </p:tgtEl>
                                        <p:attrNameLst>
                                          <p:attrName>ppt_x</p:attrName>
                                          <p:attrName>ppt_y</p:attrName>
                                        </p:attrNameLst>
                                      </p:cBhvr>
                                      <p:rCtr x="2005" y="23"/>
                                    </p:animMotion>
                                  </p:childTnLst>
                                </p:cTn>
                              </p:par>
                            </p:childTnLst>
                          </p:cTn>
                        </p:par>
                        <p:par>
                          <p:cTn id="40" fill="hold">
                            <p:stCondLst>
                              <p:cond delay="1500"/>
                            </p:stCondLst>
                            <p:childTnLst>
                              <p:par>
                                <p:cTn id="41" presetID="49" presetClass="entr" presetSubtype="0" decel="10000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1000" fill="hold"/>
                                        <p:tgtEl>
                                          <p:spTgt spid="61"/>
                                        </p:tgtEl>
                                        <p:attrNameLst>
                                          <p:attrName>ppt_w</p:attrName>
                                        </p:attrNameLst>
                                      </p:cBhvr>
                                      <p:tavLst>
                                        <p:tav tm="0">
                                          <p:val>
                                            <p:fltVal val="0"/>
                                          </p:val>
                                        </p:tav>
                                        <p:tav tm="100000">
                                          <p:val>
                                            <p:strVal val="#ppt_w"/>
                                          </p:val>
                                        </p:tav>
                                      </p:tavLst>
                                    </p:anim>
                                    <p:anim calcmode="lin" valueType="num">
                                      <p:cBhvr>
                                        <p:cTn id="44" dur="1000" fill="hold"/>
                                        <p:tgtEl>
                                          <p:spTgt spid="61"/>
                                        </p:tgtEl>
                                        <p:attrNameLst>
                                          <p:attrName>ppt_h</p:attrName>
                                        </p:attrNameLst>
                                      </p:cBhvr>
                                      <p:tavLst>
                                        <p:tav tm="0">
                                          <p:val>
                                            <p:fltVal val="0"/>
                                          </p:val>
                                        </p:tav>
                                        <p:tav tm="100000">
                                          <p:val>
                                            <p:strVal val="#ppt_h"/>
                                          </p:val>
                                        </p:tav>
                                      </p:tavLst>
                                    </p:anim>
                                    <p:anim calcmode="lin" valueType="num">
                                      <p:cBhvr>
                                        <p:cTn id="45" dur="1000" fill="hold"/>
                                        <p:tgtEl>
                                          <p:spTgt spid="61"/>
                                        </p:tgtEl>
                                        <p:attrNameLst>
                                          <p:attrName>style.rotation</p:attrName>
                                        </p:attrNameLst>
                                      </p:cBhvr>
                                      <p:tavLst>
                                        <p:tav tm="0">
                                          <p:val>
                                            <p:fltVal val="360"/>
                                          </p:val>
                                        </p:tav>
                                        <p:tav tm="100000">
                                          <p:val>
                                            <p:fltVal val="0"/>
                                          </p:val>
                                        </p:tav>
                                      </p:tavLst>
                                    </p:anim>
                                    <p:animEffect transition="in" filter="fade">
                                      <p:cBhvr>
                                        <p:cTn id="46" dur="1000"/>
                                        <p:tgtEl>
                                          <p:spTgt spid="61"/>
                                        </p:tgtEl>
                                      </p:cBhvr>
                                    </p:animEffect>
                                  </p:childTnLst>
                                </p:cTn>
                              </p:par>
                              <p:par>
                                <p:cTn id="47" presetID="10" presetClass="exit" presetSubtype="0" fill="hold" grpId="0" nodeType="with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58"/>
                                        </p:tgtEl>
                                      </p:cBhvr>
                                    </p:animEffect>
                                    <p:set>
                                      <p:cBhvr>
                                        <p:cTn id="52" dur="1" fill="hold">
                                          <p:stCondLst>
                                            <p:cond delay="499"/>
                                          </p:stCondLst>
                                        </p:cTn>
                                        <p:tgtEl>
                                          <p:spTgt spid="58"/>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2500"/>
                            </p:stCondLst>
                            <p:childTnLst>
                              <p:par>
                                <p:cTn id="57" presetID="10" presetClass="entr" presetSubtype="0" fill="hold"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par>
                          <p:cTn id="60" fill="hold">
                            <p:stCondLst>
                              <p:cond delay="3000"/>
                            </p:stCondLst>
                            <p:childTnLst>
                              <p:par>
                                <p:cTn id="61" presetID="10" presetClass="entr" presetSubtype="0" fill="hold"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par>
                          <p:cTn id="64" fill="hold">
                            <p:stCondLst>
                              <p:cond delay="3500"/>
                            </p:stCondLst>
                            <p:childTnLst>
                              <p:par>
                                <p:cTn id="65" presetID="53" presetClass="entr" presetSubtype="16"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3" nodeType="clickEffect">
                                  <p:stCondLst>
                                    <p:cond delay="0"/>
                                  </p:stCondLst>
                                  <p:childTnLst>
                                    <p:set>
                                      <p:cBhvr>
                                        <p:cTn id="73" dur="1" fill="hold">
                                          <p:stCondLst>
                                            <p:cond delay="0"/>
                                          </p:stCondLst>
                                        </p:cTn>
                                        <p:tgtEl>
                                          <p:spTgt spid="58"/>
                                        </p:tgtEl>
                                        <p:attrNameLst>
                                          <p:attrName>style.visibility</p:attrName>
                                        </p:attrNameLst>
                                      </p:cBhvr>
                                      <p:to>
                                        <p:strVal val="hidden"/>
                                      </p:to>
                                    </p:set>
                                  </p:childTnLst>
                                </p:cTn>
                              </p:par>
                              <p:par>
                                <p:cTn id="74" presetID="1" presetClass="exit" presetSubtype="0" fill="hold" grpId="2" nodeType="withEffect">
                                  <p:stCondLst>
                                    <p:cond delay="0"/>
                                  </p:stCondLst>
                                  <p:childTnLst>
                                    <p:set>
                                      <p:cBhvr>
                                        <p:cTn id="75" dur="1" fill="hold">
                                          <p:stCondLst>
                                            <p:cond delay="0"/>
                                          </p:stCondLst>
                                        </p:cTn>
                                        <p:tgtEl>
                                          <p:spTgt spid="60"/>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5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55"/>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59"/>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57"/>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61"/>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62"/>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63"/>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6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65"/>
                                        </p:tgtEl>
                                        <p:attrNameLst>
                                          <p:attrName>style.visibility</p:attrName>
                                        </p:attrNameLst>
                                      </p:cBhvr>
                                      <p:to>
                                        <p:strVal val="hidden"/>
                                      </p:to>
                                    </p:set>
                                  </p:childTnLst>
                                </p:cTn>
                              </p:par>
                            </p:childTnLst>
                          </p:cTn>
                        </p:par>
                        <p:par>
                          <p:cTn id="94" fill="hold">
                            <p:stCondLst>
                              <p:cond delay="0"/>
                            </p:stCondLst>
                            <p:childTnLst>
                              <p:par>
                                <p:cTn id="95" presetID="1" presetClass="entr" presetSubtype="0" fill="hold" grpId="0" nodeType="afterEffect">
                                  <p:stCondLst>
                                    <p:cond delay="0"/>
                                  </p:stCondLst>
                                  <p:childTnLst>
                                    <p:set>
                                      <p:cBhvr>
                                        <p:cTn id="9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
                                        </p:tgtEl>
                                        <p:attrNameLst>
                                          <p:attrName>style.visibility</p:attrName>
                                        </p:attrNameLst>
                                      </p:cBhvr>
                                      <p:to>
                                        <p:strVal val="visible"/>
                                      </p:to>
                                    </p:set>
                                  </p:childTnLst>
                                </p:cTn>
                              </p:par>
                              <p:par>
                                <p:cTn id="113" presetID="6" presetClass="emph" presetSubtype="0" fill="hold" grpId="1" nodeType="withEffect">
                                  <p:stCondLst>
                                    <p:cond delay="0"/>
                                  </p:stCondLst>
                                  <p:childTnLst>
                                    <p:animScale>
                                      <p:cBhvr>
                                        <p:cTn id="114" dur="500" fill="hold"/>
                                        <p:tgtEl>
                                          <p:spTgt spid="10"/>
                                        </p:tgtEl>
                                      </p:cBhvr>
                                      <p:by x="150000" y="150000"/>
                                    </p:animScale>
                                  </p:childTnLst>
                                </p:cTn>
                              </p:par>
                              <p:par>
                                <p:cTn id="115" presetID="10" presetClass="exit" presetSubtype="0" fill="hold" grpId="2" nodeType="withEffect">
                                  <p:stCondLst>
                                    <p:cond delay="0"/>
                                  </p:stCondLst>
                                  <p:childTnLst>
                                    <p:animEffect transition="out" filter="fade">
                                      <p:cBhvr>
                                        <p:cTn id="116" dur="500"/>
                                        <p:tgtEl>
                                          <p:spTgt spid="10"/>
                                        </p:tgtEl>
                                      </p:cBhvr>
                                    </p:animEffect>
                                    <p:set>
                                      <p:cBhvr>
                                        <p:cTn id="117" dur="1" fill="hold">
                                          <p:stCondLst>
                                            <p:cond delay="499"/>
                                          </p:stCondLst>
                                        </p:cTn>
                                        <p:tgtEl>
                                          <p:spTgt spid="10"/>
                                        </p:tgtEl>
                                        <p:attrNameLst>
                                          <p:attrName>style.visibility</p:attrName>
                                        </p:attrNameLst>
                                      </p:cBhvr>
                                      <p:to>
                                        <p:strVal val="hidden"/>
                                      </p:to>
                                    </p:set>
                                  </p:childTnLst>
                                </p:cTn>
                              </p:par>
                              <p:par>
                                <p:cTn id="118" presetID="5" presetClass="exit" presetSubtype="10" fill="hold" grpId="3" nodeType="withEffect">
                                  <p:stCondLst>
                                    <p:cond delay="0"/>
                                  </p:stCondLst>
                                  <p:childTnLst>
                                    <p:animEffect transition="out" filter="checkerboard(across)">
                                      <p:cBhvr>
                                        <p:cTn id="119" dur="500"/>
                                        <p:tgtEl>
                                          <p:spTgt spid="10"/>
                                        </p:tgtEl>
                                      </p:cBhvr>
                                    </p:animEffect>
                                    <p:set>
                                      <p:cBhvr>
                                        <p:cTn id="120" dur="1" fill="hold">
                                          <p:stCondLst>
                                            <p:cond delay="499"/>
                                          </p:stCondLst>
                                        </p:cTn>
                                        <p:tgtEl>
                                          <p:spTgt spid="10"/>
                                        </p:tgtEl>
                                        <p:attrNameLst>
                                          <p:attrName>style.visibility</p:attrName>
                                        </p:attrNameLst>
                                      </p:cBhvr>
                                      <p:to>
                                        <p:strVal val="hidden"/>
                                      </p:to>
                                    </p:set>
                                  </p:childTnLst>
                                </p:cTn>
                              </p:par>
                              <p:par>
                                <p:cTn id="121" presetID="5" presetClass="exit" presetSubtype="10" fill="hold" nodeType="withEffect">
                                  <p:stCondLst>
                                    <p:cond delay="0"/>
                                  </p:stCondLst>
                                  <p:childTnLst>
                                    <p:animEffect transition="out" filter="checkerboard(across)">
                                      <p:cBhvr>
                                        <p:cTn id="122" dur="500"/>
                                        <p:tgtEl>
                                          <p:spTgt spid="8"/>
                                        </p:tgtEl>
                                      </p:cBhvr>
                                    </p:animEffect>
                                    <p:set>
                                      <p:cBhvr>
                                        <p:cTn id="123" dur="1" fill="hold">
                                          <p:stCondLst>
                                            <p:cond delay="499"/>
                                          </p:stCondLst>
                                        </p:cTn>
                                        <p:tgtEl>
                                          <p:spTgt spid="8"/>
                                        </p:tgtEl>
                                        <p:attrNameLst>
                                          <p:attrName>style.visibility</p:attrName>
                                        </p:attrNameLst>
                                      </p:cBhvr>
                                      <p:to>
                                        <p:strVal val="hidden"/>
                                      </p:to>
                                    </p:set>
                                  </p:childTnLst>
                                </p:cTn>
                              </p:par>
                            </p:childTnLst>
                          </p:cTn>
                        </p:par>
                        <p:par>
                          <p:cTn id="124" fill="hold">
                            <p:stCondLst>
                              <p:cond delay="500"/>
                            </p:stCondLst>
                            <p:childTnLst>
                              <p:par>
                                <p:cTn id="125" presetID="1" presetClass="entr" presetSubtype="0" fill="hold" nodeType="afterEffect">
                                  <p:stCondLst>
                                    <p:cond delay="0"/>
                                  </p:stCondLst>
                                  <p:childTnLst>
                                    <p:set>
                                      <p:cBhvr>
                                        <p:cTn id="1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0" grpId="1" animBg="1"/>
      <p:bldP spid="10" grpId="2" animBg="1"/>
      <p:bldP spid="10" grpId="3" animBg="1"/>
      <p:bldP spid="58" grpId="0" uiExpand="1" animBg="1"/>
      <p:bldP spid="58" grpId="1" uiExpand="1" animBg="1"/>
      <p:bldP spid="58" grpId="2" uiExpand="1" animBg="1"/>
      <p:bldP spid="58" grpId="3" uiExpand="1" animBg="1"/>
      <p:bldP spid="60" grpId="0" uiExpand="1" animBg="1"/>
      <p:bldP spid="60" grpId="1" uiExpand="1" animBg="1"/>
      <p:bldP spid="60" grpId="2" uiExpand="1" animBg="1"/>
      <p:bldP spid="61" grpId="0" uiExpand="1" animBg="1"/>
      <p:bldP spid="61" grpId="1" uiExpand="1" animBg="1"/>
      <p:bldP spid="62" grpId="0" uiExpand="1" animBg="1"/>
      <p:bldP spid="62" grpId="1" uiExpand="1"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037C-5D31-4B3B-B33F-B58D3C44BC23}"/>
              </a:ext>
            </a:extLst>
          </p:cNvPr>
          <p:cNvSpPr>
            <a:spLocks noGrp="1"/>
          </p:cNvSpPr>
          <p:nvPr>
            <p:ph type="title"/>
          </p:nvPr>
        </p:nvSpPr>
        <p:spPr/>
        <p:txBody>
          <a:bodyPr/>
          <a:lstStyle/>
          <a:p>
            <a:r>
              <a:rPr lang="en-US" dirty="0"/>
              <a:t>Our Brokerage application</a:t>
            </a:r>
          </a:p>
        </p:txBody>
      </p:sp>
      <p:sp>
        <p:nvSpPr>
          <p:cNvPr id="3" name="Content Placeholder 2">
            <a:extLst>
              <a:ext uri="{FF2B5EF4-FFF2-40B4-BE49-F238E27FC236}">
                <a16:creationId xmlns:a16="http://schemas.microsoft.com/office/drawing/2014/main" id="{BA1A0682-908D-4968-AEF3-C87AC9531F19}"/>
              </a:ext>
            </a:extLst>
          </p:cNvPr>
          <p:cNvSpPr>
            <a:spLocks noGrp="1"/>
          </p:cNvSpPr>
          <p:nvPr>
            <p:ph idx="1"/>
          </p:nvPr>
        </p:nvSpPr>
        <p:spPr/>
        <p:txBody>
          <a:bodyPr/>
          <a:lstStyle/>
          <a:p>
            <a:r>
              <a:rPr lang="en-US" dirty="0"/>
              <a:t>Brokerage client account, with credit verification provider</a:t>
            </a:r>
          </a:p>
        </p:txBody>
      </p:sp>
    </p:spTree>
    <p:extLst>
      <p:ext uri="{BB962C8B-B14F-4D97-AF65-F5344CB8AC3E}">
        <p14:creationId xmlns:p14="http://schemas.microsoft.com/office/powerpoint/2010/main" val="75829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AB84-DB35-4B91-BFE0-E5273C5F0E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610A0B-7D77-405F-8A2B-835935E743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EC5100-701F-4AE0-B02E-5BA7979733AB}"/>
              </a:ext>
            </a:extLst>
          </p:cNvPr>
          <p:cNvPicPr>
            <a:picLocks noChangeAspect="1"/>
          </p:cNvPicPr>
          <p:nvPr/>
        </p:nvPicPr>
        <p:blipFill rotWithShape="1">
          <a:blip r:embed="rId2"/>
          <a:srcRect l="29362"/>
          <a:stretch/>
        </p:blipFill>
        <p:spPr>
          <a:xfrm>
            <a:off x="573437" y="208563"/>
            <a:ext cx="8611130" cy="6161905"/>
          </a:xfrm>
          <a:prstGeom prst="rect">
            <a:avLst/>
          </a:prstGeom>
        </p:spPr>
      </p:pic>
    </p:spTree>
    <p:extLst>
      <p:ext uri="{BB962C8B-B14F-4D97-AF65-F5344CB8AC3E}">
        <p14:creationId xmlns:p14="http://schemas.microsoft.com/office/powerpoint/2010/main" val="2768205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82932-4BF5-48DD-B918-A9B55C35E074}"/>
              </a:ext>
            </a:extLst>
          </p:cNvPr>
          <p:cNvPicPr>
            <a:picLocks noChangeAspect="1"/>
          </p:cNvPicPr>
          <p:nvPr/>
        </p:nvPicPr>
        <p:blipFill rotWithShape="1">
          <a:blip r:embed="rId2"/>
          <a:srcRect l="39582" b="12773"/>
          <a:stretch/>
        </p:blipFill>
        <p:spPr>
          <a:xfrm>
            <a:off x="508000" y="0"/>
            <a:ext cx="10057638" cy="8167756"/>
          </a:xfrm>
          <a:prstGeom prst="rect">
            <a:avLst/>
          </a:prstGeom>
        </p:spPr>
      </p:pic>
    </p:spTree>
    <p:extLst>
      <p:ext uri="{BB962C8B-B14F-4D97-AF65-F5344CB8AC3E}">
        <p14:creationId xmlns:p14="http://schemas.microsoft.com/office/powerpoint/2010/main" val="336274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240-FA21-44AF-A4FC-774A43A2519A}"/>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5148FD3C-37E3-4D3F-89E0-049457E0003B}"/>
              </a:ext>
            </a:extLst>
          </p:cNvPr>
          <p:cNvSpPr>
            <a:spLocks noGrp="1"/>
          </p:cNvSpPr>
          <p:nvPr>
            <p:ph idx="1"/>
          </p:nvPr>
        </p:nvSpPr>
        <p:spPr/>
        <p:txBody>
          <a:bodyPr/>
          <a:lstStyle/>
          <a:p>
            <a:r>
              <a:rPr lang="en-US" dirty="0"/>
              <a:t>Contract in Provider project</a:t>
            </a:r>
          </a:p>
          <a:p>
            <a:r>
              <a:rPr lang="en-US" dirty="0"/>
              <a:t>Contract in separate Git repo</a:t>
            </a:r>
          </a:p>
          <a:p>
            <a:r>
              <a:rPr lang="en-US" dirty="0"/>
              <a:t>Contract in Nexus or Artifactory</a:t>
            </a:r>
          </a:p>
          <a:p>
            <a:endParaRPr lang="en-US" dirty="0"/>
          </a:p>
          <a:p>
            <a:endParaRPr lang="en-US" dirty="0"/>
          </a:p>
        </p:txBody>
      </p:sp>
    </p:spTree>
    <p:extLst>
      <p:ext uri="{BB962C8B-B14F-4D97-AF65-F5344CB8AC3E}">
        <p14:creationId xmlns:p14="http://schemas.microsoft.com/office/powerpoint/2010/main" val="1315002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7829A8-B16A-4733-9048-092FF38C9E9F}"/>
              </a:ext>
            </a:extLst>
          </p:cNvPr>
          <p:cNvSpPr>
            <a:spLocks noGrp="1"/>
          </p:cNvSpPr>
          <p:nvPr>
            <p:ph type="title"/>
          </p:nvPr>
        </p:nvSpPr>
        <p:spPr>
          <a:xfrm>
            <a:off x="838200" y="219985"/>
            <a:ext cx="10515600" cy="688975"/>
          </a:xfrm>
        </p:spPr>
        <p:txBody>
          <a:bodyPr>
            <a:normAutofit/>
          </a:bodyPr>
          <a:lstStyle/>
          <a:p>
            <a:r>
              <a:rPr lang="en-US" sz="3200" dirty="0"/>
              <a:t>Consumer Driven Contracts with Spring Cloud Contract</a:t>
            </a:r>
          </a:p>
        </p:txBody>
      </p:sp>
      <p:sp>
        <p:nvSpPr>
          <p:cNvPr id="5" name="Content Placeholder 4">
            <a:extLst>
              <a:ext uri="{FF2B5EF4-FFF2-40B4-BE49-F238E27FC236}">
                <a16:creationId xmlns:a16="http://schemas.microsoft.com/office/drawing/2014/main" id="{76A1967B-67D5-418E-A090-F18827CCF0FB}"/>
              </a:ext>
            </a:extLst>
          </p:cNvPr>
          <p:cNvSpPr>
            <a:spLocks noGrp="1"/>
          </p:cNvSpPr>
          <p:nvPr>
            <p:ph idx="1"/>
          </p:nvPr>
        </p:nvSpPr>
        <p:spPr>
          <a:xfrm>
            <a:off x="838200" y="945242"/>
            <a:ext cx="10515600" cy="5803899"/>
          </a:xfrm>
        </p:spPr>
        <p:txBody>
          <a:bodyPr>
            <a:normAutofit fontScale="92500" lnSpcReduction="10000"/>
          </a:bodyPr>
          <a:lstStyle/>
          <a:p>
            <a:r>
              <a:rPr lang="en-US" sz="2400" dirty="0"/>
              <a:t>In this talk, we will build a client and server application, and see how all our unit tests pass. </a:t>
            </a:r>
          </a:p>
          <a:p>
            <a:r>
              <a:rPr lang="en-US" sz="2400" dirty="0"/>
              <a:t>Then we will show how they fail when deployed. </a:t>
            </a:r>
          </a:p>
          <a:p>
            <a:r>
              <a:rPr lang="en-US" sz="2400" dirty="0"/>
              <a:t>Finally, we will see how Spring Contracts could have saved a lot of heartache.</a:t>
            </a:r>
          </a:p>
          <a:p>
            <a:r>
              <a:rPr lang="en-US" sz="2400" dirty="0"/>
              <a:t>We will take a brief look at the underlying testing frameworks:</a:t>
            </a:r>
          </a:p>
          <a:p>
            <a:pPr lvl="1"/>
            <a:r>
              <a:rPr lang="en-US" sz="1800" dirty="0" err="1"/>
              <a:t>MockMvc</a:t>
            </a:r>
            <a:endParaRPr lang="en-US" sz="1800" dirty="0"/>
          </a:p>
          <a:p>
            <a:pPr lvl="1"/>
            <a:r>
              <a:rPr lang="en-US" sz="1800" dirty="0" err="1"/>
              <a:t>WireMock</a:t>
            </a:r>
            <a:r>
              <a:rPr lang="en-US" sz="1800" dirty="0"/>
              <a:t> API testing framework</a:t>
            </a:r>
          </a:p>
          <a:p>
            <a:pPr lvl="1"/>
            <a:r>
              <a:rPr lang="en-US" sz="1800" dirty="0" err="1"/>
              <a:t>RestAssured</a:t>
            </a:r>
            <a:r>
              <a:rPr lang="en-US" sz="1800" dirty="0"/>
              <a:t> testing framework</a:t>
            </a:r>
          </a:p>
          <a:p>
            <a:pPr lvl="1"/>
            <a:r>
              <a:rPr lang="en-US" sz="1800" dirty="0"/>
              <a:t>Mockito, </a:t>
            </a:r>
            <a:r>
              <a:rPr lang="en-US" sz="1800" dirty="0" err="1"/>
              <a:t>JsonPath</a:t>
            </a:r>
            <a:endParaRPr lang="en-US" dirty="0"/>
          </a:p>
          <a:p>
            <a:r>
              <a:rPr lang="en-US" sz="2400" dirty="0"/>
              <a:t>We present an overview of Consumer Driven Contract, including</a:t>
            </a:r>
          </a:p>
          <a:p>
            <a:pPr lvl="1"/>
            <a:r>
              <a:rPr lang="en-US" sz="1800" dirty="0"/>
              <a:t>Spring Contracts, and some of its underlying technologies, including:</a:t>
            </a:r>
          </a:p>
          <a:p>
            <a:pPr lvl="1"/>
            <a:r>
              <a:rPr lang="en-US" sz="1800" dirty="0"/>
              <a:t>Project organization; POM dependencies</a:t>
            </a:r>
          </a:p>
          <a:p>
            <a:pPr lvl="1"/>
            <a:r>
              <a:rPr lang="en-US" sz="1800" dirty="0"/>
              <a:t>Contract syntax</a:t>
            </a:r>
          </a:p>
          <a:p>
            <a:pPr lvl="1"/>
            <a:r>
              <a:rPr lang="en-US" sz="1800" dirty="0"/>
              <a:t>Generating stubs from contracts</a:t>
            </a:r>
          </a:p>
          <a:p>
            <a:pPr lvl="1"/>
            <a:r>
              <a:rPr lang="en-US" sz="1800" dirty="0"/>
              <a:t>Running the stubs on the consumer side</a:t>
            </a:r>
          </a:p>
          <a:p>
            <a:pPr lvl="1"/>
            <a:r>
              <a:rPr lang="en-US" sz="1800" dirty="0"/>
              <a:t>Versioning</a:t>
            </a:r>
          </a:p>
          <a:p>
            <a:pPr lvl="1"/>
            <a:r>
              <a:rPr lang="en-US" sz="1800" dirty="0"/>
              <a:t>Verifying the stubs on the producer side</a:t>
            </a:r>
          </a:p>
          <a:p>
            <a:r>
              <a:rPr lang="en-US" sz="2400" dirty="0"/>
              <a:t>Finally, how do we deal with non-Java consumers and/or providers?</a:t>
            </a:r>
          </a:p>
        </p:txBody>
      </p:sp>
    </p:spTree>
    <p:extLst>
      <p:ext uri="{BB962C8B-B14F-4D97-AF65-F5344CB8AC3E}">
        <p14:creationId xmlns:p14="http://schemas.microsoft.com/office/powerpoint/2010/main" val="5834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A943-8689-45C9-B901-0C8ECCF60EFA}"/>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18862898-1B28-4E03-B834-1D9ABAB504DE}"/>
              </a:ext>
            </a:extLst>
          </p:cNvPr>
          <p:cNvSpPr>
            <a:spLocks noGrp="1"/>
          </p:cNvSpPr>
          <p:nvPr>
            <p:ph idx="1"/>
          </p:nvPr>
        </p:nvSpPr>
        <p:spPr>
          <a:xfrm>
            <a:off x="838200" y="1349115"/>
            <a:ext cx="10515600" cy="4827848"/>
          </a:xfrm>
        </p:spPr>
        <p:txBody>
          <a:bodyPr>
            <a:normAutofit/>
          </a:bodyPr>
          <a:lstStyle/>
          <a:p>
            <a:r>
              <a:rPr lang="en-US" sz="1400" dirty="0"/>
              <a:t>example – buy order –</a:t>
            </a:r>
            <a:r>
              <a:rPr lang="en-US" sz="1400" dirty="0" err="1"/>
              <a:t>chck</a:t>
            </a:r>
            <a:r>
              <a:rPr lang="en-US" sz="1400" dirty="0"/>
              <a:t> available funds</a:t>
            </a:r>
          </a:p>
          <a:p>
            <a:r>
              <a:rPr lang="en-US" sz="1400" dirty="0"/>
              <a:t>Discuss how to deal with common classes, such as request and response classes</a:t>
            </a:r>
          </a:p>
          <a:p>
            <a:r>
              <a:rPr lang="en-US" sz="1400" dirty="0"/>
              <a:t>Discuss the </a:t>
            </a:r>
            <a:r>
              <a:rPr lang="en-US" sz="1400" dirty="0" err="1"/>
              <a:t>BaseContractTest</a:t>
            </a:r>
            <a:r>
              <a:rPr lang="en-US" sz="1400" dirty="0"/>
              <a:t> class</a:t>
            </a:r>
          </a:p>
          <a:p>
            <a:r>
              <a:rPr lang="en-US" sz="1400" dirty="0"/>
              <a:t>Research how to store contracts in Nexus / Git</a:t>
            </a:r>
          </a:p>
          <a:p>
            <a:r>
              <a:rPr lang="en-US" sz="1400" dirty="0"/>
              <a:t>Research how to test contracts against live services</a:t>
            </a:r>
          </a:p>
          <a:p>
            <a:r>
              <a:rPr lang="en-US" sz="1400" dirty="0"/>
              <a:t>research Groovy contract DSL -  setting up request/response, </a:t>
            </a:r>
            <a:r>
              <a:rPr lang="en-US" sz="1400" dirty="0" err="1"/>
              <a:t>urlPath</a:t>
            </a:r>
            <a:r>
              <a:rPr lang="en-US" sz="1400" dirty="0"/>
              <a:t>(){</a:t>
            </a:r>
            <a:r>
              <a:rPr lang="en-US" sz="1400" dirty="0" err="1"/>
              <a:t>queryParameters</a:t>
            </a:r>
            <a:r>
              <a:rPr lang="en-US" sz="1400" dirty="0"/>
              <a:t>{parameter(key, value) }}</a:t>
            </a:r>
          </a:p>
          <a:p>
            <a:r>
              <a:rPr lang="en-US" sz="1400" dirty="0"/>
              <a:t>file() execute() – see </a:t>
            </a:r>
            <a:r>
              <a:rPr lang="en-US" sz="1400" dirty="0" err="1"/>
              <a:t>infoq</a:t>
            </a:r>
            <a:r>
              <a:rPr lang="en-US" sz="1400" dirty="0"/>
              <a:t> 10:35 Marcin </a:t>
            </a:r>
            <a:r>
              <a:rPr lang="en-US" sz="1400" dirty="0" err="1"/>
              <a:t>Grzejsczak</a:t>
            </a:r>
            <a:endParaRPr lang="en-US" sz="1400" dirty="0"/>
          </a:p>
          <a:p>
            <a:r>
              <a:rPr lang="en-US" sz="1400" dirty="0"/>
              <a:t>explain consumer()/producer()</a:t>
            </a:r>
          </a:p>
          <a:p>
            <a:r>
              <a:rPr lang="en-US" sz="1400" dirty="0"/>
              <a:t>describe stubs – spring=-cloud-maven-plugin to generate </a:t>
            </a:r>
            <a:r>
              <a:rPr lang="en-US" sz="1400" dirty="0" err="1"/>
              <a:t>wiremock</a:t>
            </a:r>
            <a:r>
              <a:rPr lang="en-US" sz="1400" dirty="0"/>
              <a:t> stubs</a:t>
            </a:r>
          </a:p>
          <a:p>
            <a:r>
              <a:rPr lang="en-US" sz="1400" dirty="0"/>
              <a:t>@</a:t>
            </a:r>
            <a:r>
              <a:rPr lang="en-US" sz="1400" dirty="0" err="1"/>
              <a:t>AutoConfigureStubRunner</a:t>
            </a:r>
            <a:r>
              <a:rPr lang="en-US" sz="1400" dirty="0"/>
              <a:t>- can </a:t>
            </a:r>
            <a:r>
              <a:rPr lang="en-US" sz="1400" dirty="0" err="1"/>
              <a:t>dedlare</a:t>
            </a:r>
            <a:r>
              <a:rPr lang="en-US" sz="1400" dirty="0"/>
              <a:t> properties 14:04</a:t>
            </a:r>
          </a:p>
          <a:p>
            <a:r>
              <a:rPr lang="en-US" sz="1400" dirty="0" err="1"/>
              <a:t>JsonPath</a:t>
            </a:r>
            <a:endParaRPr lang="en-US" sz="1400" dirty="0"/>
          </a:p>
          <a:p>
            <a:r>
              <a:rPr lang="en-US" sz="1400" dirty="0"/>
              <a:t>grab workflow from 18:00</a:t>
            </a:r>
          </a:p>
        </p:txBody>
      </p:sp>
    </p:spTree>
    <p:extLst>
      <p:ext uri="{BB962C8B-B14F-4D97-AF65-F5344CB8AC3E}">
        <p14:creationId xmlns:p14="http://schemas.microsoft.com/office/powerpoint/2010/main" val="1418415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A5EC-9098-4F51-B420-92D2D8D838BF}"/>
              </a:ext>
            </a:extLst>
          </p:cNvPr>
          <p:cNvSpPr>
            <a:spLocks noGrp="1"/>
          </p:cNvSpPr>
          <p:nvPr>
            <p:ph type="title"/>
          </p:nvPr>
        </p:nvSpPr>
        <p:spPr/>
        <p:txBody>
          <a:bodyPr/>
          <a:lstStyle/>
          <a:p>
            <a:r>
              <a:rPr lang="en-US" dirty="0"/>
              <a:t>Consumer Workflow</a:t>
            </a:r>
          </a:p>
        </p:txBody>
      </p:sp>
      <p:sp>
        <p:nvSpPr>
          <p:cNvPr id="3" name="Content Placeholder 2">
            <a:extLst>
              <a:ext uri="{FF2B5EF4-FFF2-40B4-BE49-F238E27FC236}">
                <a16:creationId xmlns:a16="http://schemas.microsoft.com/office/drawing/2014/main" id="{A0B9D5EB-B0A5-4F62-92A3-C53BD3B9EA72}"/>
              </a:ext>
            </a:extLst>
          </p:cNvPr>
          <p:cNvSpPr>
            <a:spLocks noGrp="1"/>
          </p:cNvSpPr>
          <p:nvPr>
            <p:ph idx="1"/>
          </p:nvPr>
        </p:nvSpPr>
        <p:spPr/>
        <p:txBody>
          <a:bodyPr>
            <a:normAutofit fontScale="85000" lnSpcReduction="20000"/>
          </a:bodyPr>
          <a:lstStyle/>
          <a:p>
            <a:pPr fontAlgn="base"/>
            <a:r>
              <a:rPr lang="en-US" dirty="0"/>
              <a:t>Consumer writes a test for the feature by doing TDD. Consumer writes the contract, which will generate the stub.</a:t>
            </a:r>
          </a:p>
          <a:p>
            <a:pPr fontAlgn="base"/>
            <a:r>
              <a:rPr lang="en-US" dirty="0"/>
              <a:t>Consumer writes the implementation to get the test to pass.</a:t>
            </a:r>
          </a:p>
          <a:p>
            <a:pPr fontAlgn="base"/>
            <a:r>
              <a:rPr lang="en-US" dirty="0"/>
              <a:t>Git commit triggers CI pipeline, which runs the build and uploads all defined contracts to a central repository, e.g. a Pact broker.</a:t>
            </a:r>
          </a:p>
          <a:p>
            <a:pPr fontAlgn="base"/>
            <a:r>
              <a:rPr lang="en-US" dirty="0"/>
              <a:t>Consumer team pushes the code…</a:t>
            </a:r>
          </a:p>
          <a:p>
            <a:pPr fontAlgn="base"/>
            <a:r>
              <a:rPr lang="en-US" dirty="0"/>
              <a:t>then clones the producer’s application.</a:t>
            </a:r>
          </a:p>
          <a:p>
            <a:pPr fontAlgn="base"/>
            <a:r>
              <a:rPr lang="en-US" dirty="0"/>
              <a:t>Consumer team creates a test that uses the newly added contracts and file a pull request.</a:t>
            </a:r>
          </a:p>
          <a:p>
            <a:pPr fontAlgn="base"/>
            <a:r>
              <a:rPr lang="en-US" dirty="0"/>
              <a:t>The provider-code development-team can take over the pull request and add changes where necessary.</a:t>
            </a:r>
          </a:p>
          <a:p>
            <a:pPr marL="0" indent="0" fontAlgn="base">
              <a:buNone/>
            </a:pPr>
            <a:r>
              <a:rPr lang="en-US" sz="1900" dirty="0">
                <a:hlinkClick r:id="rId2"/>
              </a:rPr>
              <a:t>https://ordina-jworks.github.io/spring/2018/04/28/Spring-Cloud-Contract-meet-Pact.html</a:t>
            </a:r>
            <a:endParaRPr lang="en-US" sz="1900" dirty="0"/>
          </a:p>
          <a:p>
            <a:endParaRPr lang="en-US" dirty="0"/>
          </a:p>
        </p:txBody>
      </p:sp>
    </p:spTree>
    <p:extLst>
      <p:ext uri="{BB962C8B-B14F-4D97-AF65-F5344CB8AC3E}">
        <p14:creationId xmlns:p14="http://schemas.microsoft.com/office/powerpoint/2010/main" val="306677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6261-5A18-4A27-B29E-145077884C71}"/>
              </a:ext>
            </a:extLst>
          </p:cNvPr>
          <p:cNvSpPr>
            <a:spLocks noGrp="1"/>
          </p:cNvSpPr>
          <p:nvPr>
            <p:ph type="title"/>
          </p:nvPr>
        </p:nvSpPr>
        <p:spPr/>
        <p:txBody>
          <a:bodyPr/>
          <a:lstStyle/>
          <a:p>
            <a:r>
              <a:rPr lang="en-US" dirty="0"/>
              <a:t>Provider</a:t>
            </a:r>
          </a:p>
        </p:txBody>
      </p:sp>
      <p:sp>
        <p:nvSpPr>
          <p:cNvPr id="3" name="Content Placeholder 2">
            <a:extLst>
              <a:ext uri="{FF2B5EF4-FFF2-40B4-BE49-F238E27FC236}">
                <a16:creationId xmlns:a16="http://schemas.microsoft.com/office/drawing/2014/main" id="{1AC58479-C637-4251-AD83-0CBDB20113B8}"/>
              </a:ext>
            </a:extLst>
          </p:cNvPr>
          <p:cNvSpPr>
            <a:spLocks noGrp="1"/>
          </p:cNvSpPr>
          <p:nvPr>
            <p:ph idx="1"/>
          </p:nvPr>
        </p:nvSpPr>
        <p:spPr/>
        <p:txBody>
          <a:bodyPr/>
          <a:lstStyle/>
          <a:p>
            <a:r>
              <a:rPr lang="en-US" dirty="0"/>
              <a:t>Provider stores contracts by consumer and contract. So if I change something for a consumer and that consumer doesn’t complain, then I am good to go.</a:t>
            </a:r>
          </a:p>
          <a:p>
            <a:r>
              <a:rPr lang="en-US" dirty="0"/>
              <a:t>This also encourages consumers to provide contract tests for all of their endpoints. If </a:t>
            </a:r>
            <a:r>
              <a:rPr lang="en-US" i="1" dirty="0"/>
              <a:t>you </a:t>
            </a:r>
            <a:r>
              <a:rPr lang="en-US" dirty="0"/>
              <a:t>change something and </a:t>
            </a:r>
            <a:r>
              <a:rPr lang="en-US" i="1" dirty="0"/>
              <a:t>their </a:t>
            </a:r>
            <a:r>
              <a:rPr lang="en-US" dirty="0"/>
              <a:t>code breaks, you can say “sorry, but you didn’t give me a contract test!”</a:t>
            </a:r>
          </a:p>
          <a:p>
            <a:endParaRPr lang="en-US" dirty="0"/>
          </a:p>
        </p:txBody>
      </p:sp>
    </p:spTree>
    <p:extLst>
      <p:ext uri="{BB962C8B-B14F-4D97-AF65-F5344CB8AC3E}">
        <p14:creationId xmlns:p14="http://schemas.microsoft.com/office/powerpoint/2010/main" val="4260358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6299-F574-4E1F-964B-E9F9471BA274}"/>
              </a:ext>
            </a:extLst>
          </p:cNvPr>
          <p:cNvSpPr>
            <a:spLocks noGrp="1"/>
          </p:cNvSpPr>
          <p:nvPr>
            <p:ph type="title"/>
          </p:nvPr>
        </p:nvSpPr>
        <p:spPr/>
        <p:txBody>
          <a:bodyPr/>
          <a:lstStyle/>
          <a:p>
            <a:r>
              <a:rPr lang="en-US" dirty="0" err="1"/>
              <a:t>marcin</a:t>
            </a:r>
            <a:r>
              <a:rPr lang="en-US" dirty="0"/>
              <a:t> and </a:t>
            </a:r>
            <a:r>
              <a:rPr lang="en-US" dirty="0" err="1"/>
              <a:t>adib</a:t>
            </a:r>
            <a:endParaRPr lang="en-US" dirty="0"/>
          </a:p>
        </p:txBody>
      </p:sp>
      <p:pic>
        <p:nvPicPr>
          <p:cNvPr id="4" name="Content Placeholder 3">
            <a:extLst>
              <a:ext uri="{FF2B5EF4-FFF2-40B4-BE49-F238E27FC236}">
                <a16:creationId xmlns:a16="http://schemas.microsoft.com/office/drawing/2014/main" id="{53243882-E6E4-4792-B124-A7D64B2C3628}"/>
              </a:ext>
            </a:extLst>
          </p:cNvPr>
          <p:cNvPicPr>
            <a:picLocks noGrp="1" noChangeAspect="1"/>
          </p:cNvPicPr>
          <p:nvPr>
            <p:ph idx="1"/>
          </p:nvPr>
        </p:nvPicPr>
        <p:blipFill>
          <a:blip r:embed="rId2"/>
          <a:stretch>
            <a:fillRect/>
          </a:stretch>
        </p:blipFill>
        <p:spPr>
          <a:xfrm>
            <a:off x="2548381" y="2234627"/>
            <a:ext cx="7095238" cy="3533333"/>
          </a:xfrm>
          <a:prstGeom prst="rect">
            <a:avLst/>
          </a:prstGeom>
        </p:spPr>
      </p:pic>
    </p:spTree>
    <p:extLst>
      <p:ext uri="{BB962C8B-B14F-4D97-AF65-F5344CB8AC3E}">
        <p14:creationId xmlns:p14="http://schemas.microsoft.com/office/powerpoint/2010/main" val="456473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972242-33DF-4798-AA14-C3FBDA336043}"/>
              </a:ext>
            </a:extLst>
          </p:cNvPr>
          <p:cNvPicPr>
            <a:picLocks noChangeAspect="1"/>
          </p:cNvPicPr>
          <p:nvPr/>
        </p:nvPicPr>
        <p:blipFill>
          <a:blip r:embed="rId2"/>
          <a:stretch>
            <a:fillRect/>
          </a:stretch>
        </p:blipFill>
        <p:spPr>
          <a:xfrm>
            <a:off x="510043" y="227129"/>
            <a:ext cx="5299190" cy="2722329"/>
          </a:xfrm>
          <a:prstGeom prst="rect">
            <a:avLst/>
          </a:prstGeom>
        </p:spPr>
      </p:pic>
      <p:pic>
        <p:nvPicPr>
          <p:cNvPr id="5" name="Picture 4">
            <a:extLst>
              <a:ext uri="{FF2B5EF4-FFF2-40B4-BE49-F238E27FC236}">
                <a16:creationId xmlns:a16="http://schemas.microsoft.com/office/drawing/2014/main" id="{E9C78FC6-6C8C-4A44-BAC8-F07580A35F78}"/>
              </a:ext>
            </a:extLst>
          </p:cNvPr>
          <p:cNvPicPr>
            <a:picLocks noChangeAspect="1"/>
          </p:cNvPicPr>
          <p:nvPr/>
        </p:nvPicPr>
        <p:blipFill>
          <a:blip r:embed="rId3"/>
          <a:stretch>
            <a:fillRect/>
          </a:stretch>
        </p:blipFill>
        <p:spPr>
          <a:xfrm>
            <a:off x="6096000" y="227129"/>
            <a:ext cx="5485494" cy="2722330"/>
          </a:xfrm>
          <a:prstGeom prst="rect">
            <a:avLst/>
          </a:prstGeom>
        </p:spPr>
      </p:pic>
      <p:pic>
        <p:nvPicPr>
          <p:cNvPr id="8" name="Picture 7">
            <a:extLst>
              <a:ext uri="{FF2B5EF4-FFF2-40B4-BE49-F238E27FC236}">
                <a16:creationId xmlns:a16="http://schemas.microsoft.com/office/drawing/2014/main" id="{EAD91F95-5C34-4DA3-BFB7-C689B11C1627}"/>
              </a:ext>
            </a:extLst>
          </p:cNvPr>
          <p:cNvPicPr>
            <a:picLocks noChangeAspect="1"/>
          </p:cNvPicPr>
          <p:nvPr/>
        </p:nvPicPr>
        <p:blipFill>
          <a:blip r:embed="rId4"/>
          <a:stretch>
            <a:fillRect/>
          </a:stretch>
        </p:blipFill>
        <p:spPr>
          <a:xfrm>
            <a:off x="1262506" y="3429000"/>
            <a:ext cx="8686799" cy="2895600"/>
          </a:xfrm>
          <a:prstGeom prst="rect">
            <a:avLst/>
          </a:prstGeom>
        </p:spPr>
      </p:pic>
    </p:spTree>
    <p:extLst>
      <p:ext uri="{BB962C8B-B14F-4D97-AF65-F5344CB8AC3E}">
        <p14:creationId xmlns:p14="http://schemas.microsoft.com/office/powerpoint/2010/main" val="185168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2CF283-7CF7-43C1-BD8F-BA4B135B842F}"/>
              </a:ext>
            </a:extLst>
          </p:cNvPr>
          <p:cNvPicPr>
            <a:picLocks noChangeAspect="1"/>
          </p:cNvPicPr>
          <p:nvPr/>
        </p:nvPicPr>
        <p:blipFill>
          <a:blip r:embed="rId2"/>
          <a:stretch>
            <a:fillRect/>
          </a:stretch>
        </p:blipFill>
        <p:spPr>
          <a:xfrm>
            <a:off x="43543" y="0"/>
            <a:ext cx="12164527" cy="6267022"/>
          </a:xfrm>
          <a:prstGeom prst="rect">
            <a:avLst/>
          </a:prstGeom>
        </p:spPr>
      </p:pic>
      <p:sp>
        <p:nvSpPr>
          <p:cNvPr id="8" name="Content Placeholder 2">
            <a:extLst>
              <a:ext uri="{FF2B5EF4-FFF2-40B4-BE49-F238E27FC236}">
                <a16:creationId xmlns:a16="http://schemas.microsoft.com/office/drawing/2014/main" id="{1D25D761-567C-41B8-B11C-1DF418C37BF3}"/>
              </a:ext>
            </a:extLst>
          </p:cNvPr>
          <p:cNvSpPr>
            <a:spLocks noGrp="1"/>
          </p:cNvSpPr>
          <p:nvPr>
            <p:ph idx="1"/>
          </p:nvPr>
        </p:nvSpPr>
        <p:spPr>
          <a:xfrm>
            <a:off x="381399" y="5642263"/>
            <a:ext cx="10848736" cy="834591"/>
          </a:xfrm>
          <a:solidFill>
            <a:schemeClr val="bg1">
              <a:alpha val="78000"/>
            </a:schemeClr>
          </a:solidFill>
        </p:spPr>
        <p:txBody>
          <a:bodyPr>
            <a:noAutofit/>
          </a:bodyPr>
          <a:lstStyle/>
          <a:p>
            <a:r>
              <a:rPr lang="en-US" sz="3200" dirty="0"/>
              <a:t>Provides a way for consumers to mock dependencies, without having to spin up all services that comprise their application</a:t>
            </a:r>
          </a:p>
          <a:p>
            <a:pPr marL="0" indent="0">
              <a:buNone/>
            </a:pPr>
            <a:endParaRPr lang="en-US" sz="3200" dirty="0"/>
          </a:p>
        </p:txBody>
      </p:sp>
      <p:sp>
        <p:nvSpPr>
          <p:cNvPr id="2" name="Rectangle 1">
            <a:extLst>
              <a:ext uri="{FF2B5EF4-FFF2-40B4-BE49-F238E27FC236}">
                <a16:creationId xmlns:a16="http://schemas.microsoft.com/office/drawing/2014/main" id="{37D6FD24-D093-441F-9ECF-D577DB415AF6}"/>
              </a:ext>
            </a:extLst>
          </p:cNvPr>
          <p:cNvSpPr/>
          <p:nvPr/>
        </p:nvSpPr>
        <p:spPr>
          <a:xfrm>
            <a:off x="97077" y="1905170"/>
            <a:ext cx="5110042" cy="3539430"/>
          </a:xfrm>
          <a:prstGeom prst="rect">
            <a:avLst/>
          </a:prstGeom>
          <a:solidFill>
            <a:schemeClr val="bg1"/>
          </a:solidFill>
        </p:spPr>
        <p:txBody>
          <a:bodyPr wrap="square">
            <a:noAutofit/>
          </a:bodyPr>
          <a:lstStyle/>
          <a:p>
            <a:r>
              <a:rPr lang="en-US" sz="2800" b="1" dirty="0">
                <a:solidFill>
                  <a:srgbClr val="002060"/>
                </a:solidFill>
                <a:latin typeface="Lato" panose="020F0502020204030203" pitchFamily="34" charset="0"/>
              </a:rPr>
              <a:t>Mock your APIs for fast, robust and comprehensive testing</a:t>
            </a:r>
          </a:p>
          <a:p>
            <a:endParaRPr lang="en-US" sz="2800" dirty="0">
              <a:solidFill>
                <a:srgbClr val="002060"/>
              </a:solidFill>
              <a:latin typeface="Lato" panose="020F0502020204030203" pitchFamily="34" charset="0"/>
            </a:endParaRPr>
          </a:p>
          <a:p>
            <a:r>
              <a:rPr lang="en-US" sz="2800" dirty="0" err="1">
                <a:solidFill>
                  <a:srgbClr val="002060"/>
                </a:solidFill>
                <a:latin typeface="Lato" panose="020F0502020204030203" pitchFamily="34" charset="0"/>
              </a:rPr>
              <a:t>WireMock</a:t>
            </a:r>
            <a:r>
              <a:rPr lang="en-US" sz="2800" dirty="0">
                <a:solidFill>
                  <a:srgbClr val="002060"/>
                </a:solidFill>
                <a:latin typeface="Lato" panose="020F0502020204030203" pitchFamily="34" charset="0"/>
              </a:rPr>
              <a:t> is a simulator for HTTP-based APIs. Some might consider it a </a:t>
            </a:r>
            <a:r>
              <a:rPr lang="en-US" sz="2800" b="1" dirty="0">
                <a:solidFill>
                  <a:srgbClr val="002060"/>
                </a:solidFill>
                <a:latin typeface="Lato" panose="020F0502020204030203" pitchFamily="34" charset="0"/>
              </a:rPr>
              <a:t>service virtualization</a:t>
            </a:r>
            <a:r>
              <a:rPr lang="en-US" sz="2800" dirty="0">
                <a:solidFill>
                  <a:srgbClr val="002060"/>
                </a:solidFill>
                <a:latin typeface="Lato" panose="020F0502020204030203" pitchFamily="34" charset="0"/>
              </a:rPr>
              <a:t> tool or a </a:t>
            </a:r>
            <a:r>
              <a:rPr lang="en-US" sz="2800" b="1" dirty="0">
                <a:solidFill>
                  <a:srgbClr val="002060"/>
                </a:solidFill>
                <a:latin typeface="Lato" panose="020F0502020204030203" pitchFamily="34" charset="0"/>
              </a:rPr>
              <a:t>mock server</a:t>
            </a:r>
            <a:r>
              <a:rPr lang="en-US" sz="2800" dirty="0">
                <a:solidFill>
                  <a:srgbClr val="666666"/>
                </a:solidFill>
                <a:latin typeface="Lato" panose="020F0502020204030203" pitchFamily="34" charset="0"/>
              </a:rPr>
              <a:t>.</a:t>
            </a:r>
            <a:endParaRPr lang="en-US" sz="2800" b="0" i="0" dirty="0">
              <a:solidFill>
                <a:srgbClr val="666666"/>
              </a:solidFill>
              <a:effectLst/>
              <a:latin typeface="Lato" panose="020F0502020204030203" pitchFamily="34" charset="0"/>
            </a:endParaRPr>
          </a:p>
        </p:txBody>
      </p:sp>
    </p:spTree>
    <p:extLst>
      <p:ext uri="{BB962C8B-B14F-4D97-AF65-F5344CB8AC3E}">
        <p14:creationId xmlns:p14="http://schemas.microsoft.com/office/powerpoint/2010/main" val="21356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BCA1F-F516-4FB2-8AF9-60BF976BF4A5}"/>
              </a:ext>
            </a:extLst>
          </p:cNvPr>
          <p:cNvPicPr>
            <a:picLocks noChangeAspect="1"/>
          </p:cNvPicPr>
          <p:nvPr/>
        </p:nvPicPr>
        <p:blipFill>
          <a:blip r:embed="rId2"/>
          <a:stretch>
            <a:fillRect/>
          </a:stretch>
        </p:blipFill>
        <p:spPr>
          <a:xfrm>
            <a:off x="1371600" y="232428"/>
            <a:ext cx="9792318" cy="6625572"/>
          </a:xfrm>
          <a:prstGeom prst="rect">
            <a:avLst/>
          </a:prstGeom>
        </p:spPr>
      </p:pic>
    </p:spTree>
    <p:extLst>
      <p:ext uri="{BB962C8B-B14F-4D97-AF65-F5344CB8AC3E}">
        <p14:creationId xmlns:p14="http://schemas.microsoft.com/office/powerpoint/2010/main" val="15407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B5A95-D87E-4328-BD47-344D2D9C97F4}"/>
              </a:ext>
            </a:extLst>
          </p:cNvPr>
          <p:cNvPicPr>
            <a:picLocks noChangeAspect="1"/>
          </p:cNvPicPr>
          <p:nvPr/>
        </p:nvPicPr>
        <p:blipFill>
          <a:blip r:embed="rId2"/>
          <a:stretch>
            <a:fillRect/>
          </a:stretch>
        </p:blipFill>
        <p:spPr>
          <a:xfrm>
            <a:off x="0" y="0"/>
            <a:ext cx="6550309" cy="3684032"/>
          </a:xfrm>
          <a:prstGeom prst="rect">
            <a:avLst/>
          </a:prstGeom>
        </p:spPr>
      </p:pic>
      <p:pic>
        <p:nvPicPr>
          <p:cNvPr id="5" name="Picture 4">
            <a:extLst>
              <a:ext uri="{FF2B5EF4-FFF2-40B4-BE49-F238E27FC236}">
                <a16:creationId xmlns:a16="http://schemas.microsoft.com/office/drawing/2014/main" id="{B37D099C-9D92-417C-98AC-2325CFF82390}"/>
              </a:ext>
            </a:extLst>
          </p:cNvPr>
          <p:cNvPicPr>
            <a:picLocks noChangeAspect="1"/>
          </p:cNvPicPr>
          <p:nvPr/>
        </p:nvPicPr>
        <p:blipFill>
          <a:blip r:embed="rId3"/>
          <a:stretch>
            <a:fillRect/>
          </a:stretch>
        </p:blipFill>
        <p:spPr>
          <a:xfrm>
            <a:off x="6096000" y="3196683"/>
            <a:ext cx="6096000" cy="3535349"/>
          </a:xfrm>
          <a:prstGeom prst="rect">
            <a:avLst/>
          </a:prstGeom>
        </p:spPr>
      </p:pic>
    </p:spTree>
    <p:extLst>
      <p:ext uri="{BB962C8B-B14F-4D97-AF65-F5344CB8AC3E}">
        <p14:creationId xmlns:p14="http://schemas.microsoft.com/office/powerpoint/2010/main" val="92333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1F89F-3A5F-43E2-888A-B3AB697C4BBA}"/>
              </a:ext>
            </a:extLst>
          </p:cNvPr>
          <p:cNvPicPr>
            <a:picLocks noChangeAspect="1"/>
          </p:cNvPicPr>
          <p:nvPr/>
        </p:nvPicPr>
        <p:blipFill>
          <a:blip r:embed="rId2"/>
          <a:stretch>
            <a:fillRect/>
          </a:stretch>
        </p:blipFill>
        <p:spPr>
          <a:xfrm>
            <a:off x="1200150" y="40268"/>
            <a:ext cx="9677400" cy="6698349"/>
          </a:xfrm>
          <a:prstGeom prst="rect">
            <a:avLst/>
          </a:prstGeom>
        </p:spPr>
      </p:pic>
      <p:sp>
        <p:nvSpPr>
          <p:cNvPr id="4" name="Rectangle 3">
            <a:extLst>
              <a:ext uri="{FF2B5EF4-FFF2-40B4-BE49-F238E27FC236}">
                <a16:creationId xmlns:a16="http://schemas.microsoft.com/office/drawing/2014/main" id="{ADCF639C-6E40-4B22-A775-54D5756916B2}"/>
              </a:ext>
            </a:extLst>
          </p:cNvPr>
          <p:cNvSpPr/>
          <p:nvPr/>
        </p:nvSpPr>
        <p:spPr>
          <a:xfrm>
            <a:off x="6749089" y="5339834"/>
            <a:ext cx="1994861" cy="923330"/>
          </a:xfrm>
          <a:prstGeom prst="rect">
            <a:avLst/>
          </a:prstGeom>
        </p:spPr>
        <p:txBody>
          <a:bodyPr wrap="square">
            <a:spAutoFit/>
          </a:bodyPr>
          <a:lstStyle/>
          <a:p>
            <a:r>
              <a:rPr lang="en-US" dirty="0">
                <a:highlight>
                  <a:srgbClr val="FFFF00"/>
                </a:highlight>
                <a:latin typeface="Segoe UI" panose="020B0502040204020203" pitchFamily="34" charset="0"/>
              </a:rPr>
              <a:t>Can use Pact files instead of the Groovy DSL</a:t>
            </a:r>
          </a:p>
        </p:txBody>
      </p:sp>
      <p:cxnSp>
        <p:nvCxnSpPr>
          <p:cNvPr id="6" name="Straight Arrow Connector 5">
            <a:extLst>
              <a:ext uri="{FF2B5EF4-FFF2-40B4-BE49-F238E27FC236}">
                <a16:creationId xmlns:a16="http://schemas.microsoft.com/office/drawing/2014/main" id="{C6CBB1A9-1FC9-4C38-90FA-A744E4B840FB}"/>
              </a:ext>
            </a:extLst>
          </p:cNvPr>
          <p:cNvCxnSpPr/>
          <p:nvPr/>
        </p:nvCxnSpPr>
        <p:spPr>
          <a:xfrm flipH="1">
            <a:off x="4191000" y="5829300"/>
            <a:ext cx="2457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536AFCC-54B6-4971-8410-F5B9543FFE48}"/>
              </a:ext>
            </a:extLst>
          </p:cNvPr>
          <p:cNvSpPr/>
          <p:nvPr/>
        </p:nvSpPr>
        <p:spPr>
          <a:xfrm>
            <a:off x="5751658" y="3718905"/>
            <a:ext cx="1994861" cy="646331"/>
          </a:xfrm>
          <a:prstGeom prst="rect">
            <a:avLst/>
          </a:prstGeom>
        </p:spPr>
        <p:txBody>
          <a:bodyPr wrap="square">
            <a:spAutoFit/>
          </a:bodyPr>
          <a:lstStyle/>
          <a:p>
            <a:r>
              <a:rPr lang="en-US" dirty="0">
                <a:highlight>
                  <a:srgbClr val="FFFF00"/>
                </a:highlight>
                <a:latin typeface="Segoe UI" panose="020B0502040204020203" pitchFamily="34" charset="0"/>
              </a:rPr>
              <a:t>Can run stubs in separate </a:t>
            </a:r>
            <a:r>
              <a:rPr lang="en-US" i="1" dirty="0">
                <a:highlight>
                  <a:srgbClr val="FFFF00"/>
                </a:highlight>
                <a:latin typeface="Segoe UI" panose="020B0502040204020203" pitchFamily="34" charset="0"/>
              </a:rPr>
              <a:t>instance</a:t>
            </a:r>
          </a:p>
        </p:txBody>
      </p:sp>
      <p:sp>
        <p:nvSpPr>
          <p:cNvPr id="8" name="Rectangle 7">
            <a:extLst>
              <a:ext uri="{FF2B5EF4-FFF2-40B4-BE49-F238E27FC236}">
                <a16:creationId xmlns:a16="http://schemas.microsoft.com/office/drawing/2014/main" id="{AC65B1E5-7193-4866-8335-CDB906F8DDEA}"/>
              </a:ext>
            </a:extLst>
          </p:cNvPr>
          <p:cNvSpPr/>
          <p:nvPr/>
        </p:nvSpPr>
        <p:spPr>
          <a:xfrm>
            <a:off x="8743950" y="4312437"/>
            <a:ext cx="1994861" cy="923330"/>
          </a:xfrm>
          <a:prstGeom prst="rect">
            <a:avLst/>
          </a:prstGeom>
        </p:spPr>
        <p:txBody>
          <a:bodyPr wrap="square">
            <a:spAutoFit/>
          </a:bodyPr>
          <a:lstStyle/>
          <a:p>
            <a:r>
              <a:rPr lang="en-US" dirty="0">
                <a:highlight>
                  <a:srgbClr val="FFFF00"/>
                </a:highlight>
                <a:latin typeface="Segoe UI" panose="020B0502040204020203" pitchFamily="34" charset="0"/>
              </a:rPr>
              <a:t>Junit Rule in case you’re not using Spring</a:t>
            </a:r>
            <a:endParaRPr lang="en-US" i="1" dirty="0">
              <a:highlight>
                <a:srgbClr val="FFFF00"/>
              </a:highlight>
              <a:latin typeface="Segoe UI" panose="020B0502040204020203" pitchFamily="34" charset="0"/>
            </a:endParaRPr>
          </a:p>
        </p:txBody>
      </p:sp>
      <p:cxnSp>
        <p:nvCxnSpPr>
          <p:cNvPr id="9" name="Straight Arrow Connector 8">
            <a:extLst>
              <a:ext uri="{FF2B5EF4-FFF2-40B4-BE49-F238E27FC236}">
                <a16:creationId xmlns:a16="http://schemas.microsoft.com/office/drawing/2014/main" id="{9E3D5189-632B-490E-B64A-2424D93E3B82}"/>
              </a:ext>
            </a:extLst>
          </p:cNvPr>
          <p:cNvCxnSpPr>
            <a:cxnSpLocks/>
          </p:cNvCxnSpPr>
          <p:nvPr/>
        </p:nvCxnSpPr>
        <p:spPr>
          <a:xfrm flipH="1">
            <a:off x="3657600" y="4774102"/>
            <a:ext cx="4895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0C270E-D314-40C6-8F41-FA9C8E7A7EFA}"/>
              </a:ext>
            </a:extLst>
          </p:cNvPr>
          <p:cNvCxnSpPr>
            <a:cxnSpLocks/>
          </p:cNvCxnSpPr>
          <p:nvPr/>
        </p:nvCxnSpPr>
        <p:spPr>
          <a:xfrm flipH="1">
            <a:off x="4762500" y="4034622"/>
            <a:ext cx="989158" cy="15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335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93C2EC-2A53-404F-A6B2-3AE7DFD74F50}"/>
              </a:ext>
            </a:extLst>
          </p:cNvPr>
          <p:cNvPicPr>
            <a:picLocks noChangeAspect="1"/>
          </p:cNvPicPr>
          <p:nvPr/>
        </p:nvPicPr>
        <p:blipFill>
          <a:blip r:embed="rId2"/>
          <a:stretch>
            <a:fillRect/>
          </a:stretch>
        </p:blipFill>
        <p:spPr>
          <a:xfrm>
            <a:off x="0" y="0"/>
            <a:ext cx="5628571" cy="3542857"/>
          </a:xfrm>
          <a:prstGeom prst="rect">
            <a:avLst/>
          </a:prstGeom>
          <a:ln>
            <a:solidFill>
              <a:schemeClr val="tx1"/>
            </a:solidFill>
          </a:ln>
        </p:spPr>
      </p:pic>
      <p:pic>
        <p:nvPicPr>
          <p:cNvPr id="3" name="Picture 2">
            <a:extLst>
              <a:ext uri="{FF2B5EF4-FFF2-40B4-BE49-F238E27FC236}">
                <a16:creationId xmlns:a16="http://schemas.microsoft.com/office/drawing/2014/main" id="{0F3149F9-404E-45AA-A0B2-3D9A61B1936D}"/>
              </a:ext>
            </a:extLst>
          </p:cNvPr>
          <p:cNvPicPr>
            <a:picLocks noChangeAspect="1"/>
          </p:cNvPicPr>
          <p:nvPr/>
        </p:nvPicPr>
        <p:blipFill>
          <a:blip r:embed="rId3"/>
          <a:stretch>
            <a:fillRect/>
          </a:stretch>
        </p:blipFill>
        <p:spPr>
          <a:xfrm>
            <a:off x="4611048" y="3143714"/>
            <a:ext cx="7580952" cy="3714286"/>
          </a:xfrm>
          <a:prstGeom prst="rect">
            <a:avLst/>
          </a:prstGeom>
          <a:ln>
            <a:solidFill>
              <a:schemeClr val="tx1"/>
            </a:solidFill>
          </a:ln>
        </p:spPr>
      </p:pic>
    </p:spTree>
    <p:extLst>
      <p:ext uri="{BB962C8B-B14F-4D97-AF65-F5344CB8AC3E}">
        <p14:creationId xmlns:p14="http://schemas.microsoft.com/office/powerpoint/2010/main" val="280548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79A31-08DA-448B-BA22-758E730FFAF9}"/>
              </a:ext>
            </a:extLst>
          </p:cNvPr>
          <p:cNvPicPr>
            <a:picLocks noChangeAspect="1"/>
          </p:cNvPicPr>
          <p:nvPr/>
        </p:nvPicPr>
        <p:blipFill>
          <a:blip r:embed="rId2"/>
          <a:stretch>
            <a:fillRect/>
          </a:stretch>
        </p:blipFill>
        <p:spPr>
          <a:xfrm>
            <a:off x="0" y="0"/>
            <a:ext cx="7349999" cy="4200000"/>
          </a:xfrm>
          <a:prstGeom prst="rect">
            <a:avLst/>
          </a:prstGeom>
        </p:spPr>
      </p:pic>
      <p:pic>
        <p:nvPicPr>
          <p:cNvPr id="3" name="Picture 2">
            <a:extLst>
              <a:ext uri="{FF2B5EF4-FFF2-40B4-BE49-F238E27FC236}">
                <a16:creationId xmlns:a16="http://schemas.microsoft.com/office/drawing/2014/main" id="{3BDE8A39-8FFE-428C-ACF2-D75AFDEC70EC}"/>
              </a:ext>
            </a:extLst>
          </p:cNvPr>
          <p:cNvPicPr>
            <a:picLocks noChangeAspect="1"/>
          </p:cNvPicPr>
          <p:nvPr/>
        </p:nvPicPr>
        <p:blipFill>
          <a:blip r:embed="rId3"/>
          <a:stretch>
            <a:fillRect/>
          </a:stretch>
        </p:blipFill>
        <p:spPr>
          <a:xfrm>
            <a:off x="4677714" y="2712428"/>
            <a:ext cx="7514286" cy="4200000"/>
          </a:xfrm>
          <a:prstGeom prst="rect">
            <a:avLst/>
          </a:prstGeom>
        </p:spPr>
      </p:pic>
    </p:spTree>
    <p:extLst>
      <p:ext uri="{BB962C8B-B14F-4D97-AF65-F5344CB8AC3E}">
        <p14:creationId xmlns:p14="http://schemas.microsoft.com/office/powerpoint/2010/main" val="469506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12AC2-9400-4AC8-8ECE-5F64B9AD0213}"/>
              </a:ext>
            </a:extLst>
          </p:cNvPr>
          <p:cNvPicPr>
            <a:picLocks noChangeAspect="1"/>
          </p:cNvPicPr>
          <p:nvPr/>
        </p:nvPicPr>
        <p:blipFill>
          <a:blip r:embed="rId2"/>
          <a:stretch>
            <a:fillRect/>
          </a:stretch>
        </p:blipFill>
        <p:spPr>
          <a:xfrm>
            <a:off x="0" y="138257"/>
            <a:ext cx="7933333" cy="2314286"/>
          </a:xfrm>
          <a:prstGeom prst="rect">
            <a:avLst/>
          </a:prstGeom>
        </p:spPr>
      </p:pic>
      <p:pic>
        <p:nvPicPr>
          <p:cNvPr id="3" name="Picture 2">
            <a:extLst>
              <a:ext uri="{FF2B5EF4-FFF2-40B4-BE49-F238E27FC236}">
                <a16:creationId xmlns:a16="http://schemas.microsoft.com/office/drawing/2014/main" id="{8DEE4EAE-D084-4352-9785-F9FAB8CB790F}"/>
              </a:ext>
            </a:extLst>
          </p:cNvPr>
          <p:cNvPicPr>
            <a:picLocks noChangeAspect="1"/>
          </p:cNvPicPr>
          <p:nvPr/>
        </p:nvPicPr>
        <p:blipFill>
          <a:blip r:embed="rId3"/>
          <a:stretch>
            <a:fillRect/>
          </a:stretch>
        </p:blipFill>
        <p:spPr>
          <a:xfrm>
            <a:off x="4572952" y="2376343"/>
            <a:ext cx="7619048" cy="4485714"/>
          </a:xfrm>
          <a:prstGeom prst="rect">
            <a:avLst/>
          </a:prstGeom>
        </p:spPr>
      </p:pic>
    </p:spTree>
    <p:extLst>
      <p:ext uri="{BB962C8B-B14F-4D97-AF65-F5344CB8AC3E}">
        <p14:creationId xmlns:p14="http://schemas.microsoft.com/office/powerpoint/2010/main" val="3213748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024B1-01D0-40EC-94DB-E291BFD3913D}"/>
              </a:ext>
            </a:extLst>
          </p:cNvPr>
          <p:cNvPicPr>
            <a:picLocks noChangeAspect="1"/>
          </p:cNvPicPr>
          <p:nvPr/>
        </p:nvPicPr>
        <p:blipFill>
          <a:blip r:embed="rId2"/>
          <a:stretch>
            <a:fillRect/>
          </a:stretch>
        </p:blipFill>
        <p:spPr>
          <a:xfrm>
            <a:off x="0" y="0"/>
            <a:ext cx="11982450" cy="6120532"/>
          </a:xfrm>
          <a:prstGeom prst="rect">
            <a:avLst/>
          </a:prstGeom>
        </p:spPr>
      </p:pic>
    </p:spTree>
    <p:extLst>
      <p:ext uri="{BB962C8B-B14F-4D97-AF65-F5344CB8AC3E}">
        <p14:creationId xmlns:p14="http://schemas.microsoft.com/office/powerpoint/2010/main" val="3388206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71F513-1C8A-46C4-BF5B-434B84F17E48}"/>
              </a:ext>
            </a:extLst>
          </p:cNvPr>
          <p:cNvPicPr>
            <a:picLocks noChangeAspect="1"/>
          </p:cNvPicPr>
          <p:nvPr/>
        </p:nvPicPr>
        <p:blipFill>
          <a:blip r:embed="rId2"/>
          <a:stretch>
            <a:fillRect/>
          </a:stretch>
        </p:blipFill>
        <p:spPr>
          <a:xfrm>
            <a:off x="2376952" y="1629000"/>
            <a:ext cx="7438095" cy="3600000"/>
          </a:xfrm>
          <a:prstGeom prst="rect">
            <a:avLst/>
          </a:prstGeom>
        </p:spPr>
      </p:pic>
    </p:spTree>
    <p:extLst>
      <p:ext uri="{BB962C8B-B14F-4D97-AF65-F5344CB8AC3E}">
        <p14:creationId xmlns:p14="http://schemas.microsoft.com/office/powerpoint/2010/main" val="245603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BA6F3-C1BE-4E6E-88A5-074680795905}"/>
              </a:ext>
            </a:extLst>
          </p:cNvPr>
          <p:cNvPicPr>
            <a:picLocks noChangeAspect="1"/>
          </p:cNvPicPr>
          <p:nvPr/>
        </p:nvPicPr>
        <p:blipFill>
          <a:blip r:embed="rId2"/>
          <a:stretch>
            <a:fillRect/>
          </a:stretch>
        </p:blipFill>
        <p:spPr>
          <a:xfrm>
            <a:off x="0" y="-143158"/>
            <a:ext cx="11449050" cy="6995186"/>
          </a:xfrm>
          <a:prstGeom prst="rect">
            <a:avLst/>
          </a:prstGeom>
        </p:spPr>
      </p:pic>
    </p:spTree>
    <p:extLst>
      <p:ext uri="{BB962C8B-B14F-4D97-AF65-F5344CB8AC3E}">
        <p14:creationId xmlns:p14="http://schemas.microsoft.com/office/powerpoint/2010/main" val="410452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11A32-3E3E-484C-8679-EFC209175798}"/>
              </a:ext>
            </a:extLst>
          </p:cNvPr>
          <p:cNvPicPr>
            <a:picLocks noChangeAspect="1"/>
          </p:cNvPicPr>
          <p:nvPr/>
        </p:nvPicPr>
        <p:blipFill>
          <a:blip r:embed="rId2"/>
          <a:stretch>
            <a:fillRect/>
          </a:stretch>
        </p:blipFill>
        <p:spPr>
          <a:xfrm>
            <a:off x="505524" y="729000"/>
            <a:ext cx="11180952" cy="5400000"/>
          </a:xfrm>
          <a:prstGeom prst="rect">
            <a:avLst/>
          </a:prstGeom>
        </p:spPr>
      </p:pic>
    </p:spTree>
    <p:extLst>
      <p:ext uri="{BB962C8B-B14F-4D97-AF65-F5344CB8AC3E}">
        <p14:creationId xmlns:p14="http://schemas.microsoft.com/office/powerpoint/2010/main" val="300008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25B9848B-2109-4B34-B258-53A16A138B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58806" y="3687108"/>
            <a:ext cx="1533081" cy="1439659"/>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95FA94BC-894A-4D31-BA45-FFF6E934CA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34025" y="1825625"/>
            <a:ext cx="1283517" cy="1325563"/>
          </a:xfrm>
          <a:prstGeom prst="rect">
            <a:avLst/>
          </a:prstGeom>
        </p:spPr>
      </p:pic>
      <p:grpSp>
        <p:nvGrpSpPr>
          <p:cNvPr id="13" name="Group 12">
            <a:extLst>
              <a:ext uri="{FF2B5EF4-FFF2-40B4-BE49-F238E27FC236}">
                <a16:creationId xmlns:a16="http://schemas.microsoft.com/office/drawing/2014/main" id="{0EB8765E-5E7F-478F-836F-A283EDA3D783}"/>
              </a:ext>
            </a:extLst>
          </p:cNvPr>
          <p:cNvGrpSpPr/>
          <p:nvPr/>
        </p:nvGrpSpPr>
        <p:grpSpPr>
          <a:xfrm>
            <a:off x="3794133" y="-323850"/>
            <a:ext cx="4082879" cy="6546850"/>
            <a:chOff x="3260733" y="-724503"/>
            <a:chExt cx="4082879" cy="6928453"/>
          </a:xfrm>
        </p:grpSpPr>
        <p:grpSp>
          <p:nvGrpSpPr>
            <p:cNvPr id="18" name="Group 17">
              <a:extLst>
                <a:ext uri="{FF2B5EF4-FFF2-40B4-BE49-F238E27FC236}">
                  <a16:creationId xmlns:a16="http://schemas.microsoft.com/office/drawing/2014/main" id="{A89E7CF8-F830-4D90-9AF5-838520D3DCBE}"/>
                </a:ext>
              </a:extLst>
            </p:cNvPr>
            <p:cNvGrpSpPr/>
            <p:nvPr/>
          </p:nvGrpSpPr>
          <p:grpSpPr>
            <a:xfrm>
              <a:off x="3260733" y="529212"/>
              <a:ext cx="4082879" cy="5674738"/>
              <a:chOff x="3260733" y="529212"/>
              <a:chExt cx="4082879" cy="5674738"/>
            </a:xfrm>
          </p:grpSpPr>
          <p:pic>
            <p:nvPicPr>
              <p:cNvPr id="20" name="Picture 19" descr="A close up of electronics&#10;&#10;Description automatically generated">
                <a:extLst>
                  <a:ext uri="{FF2B5EF4-FFF2-40B4-BE49-F238E27FC236}">
                    <a16:creationId xmlns:a16="http://schemas.microsoft.com/office/drawing/2014/main" id="{F0792A4F-E9EE-449B-A70B-D335566616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29235" r="31434"/>
              <a:stretch/>
            </p:blipFill>
            <p:spPr>
              <a:xfrm>
                <a:off x="3818130" y="2565399"/>
                <a:ext cx="3525482" cy="3638551"/>
              </a:xfrm>
              <a:prstGeom prst="rect">
                <a:avLst/>
              </a:prstGeom>
            </p:spPr>
          </p:pic>
          <p:pic>
            <p:nvPicPr>
              <p:cNvPr id="22" name="Picture 21" descr="A close up of electronics&#10;&#10;Description automatically generated">
                <a:extLst>
                  <a:ext uri="{FF2B5EF4-FFF2-40B4-BE49-F238E27FC236}">
                    <a16:creationId xmlns:a16="http://schemas.microsoft.com/office/drawing/2014/main" id="{E4D1BE96-3B7C-4489-AEED-8E0EF348460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8278" t="43785" b="1"/>
              <a:stretch/>
            </p:blipFill>
            <p:spPr>
              <a:xfrm>
                <a:off x="3260733" y="529212"/>
                <a:ext cx="1631060" cy="2890421"/>
              </a:xfrm>
              <a:prstGeom prst="rect">
                <a:avLst/>
              </a:prstGeom>
            </p:spPr>
          </p:pic>
        </p:grpSp>
        <p:pic>
          <p:nvPicPr>
            <p:cNvPr id="19" name="Picture 18" descr="A close up of electronics&#10;&#10;Description automatically generated">
              <a:extLst>
                <a:ext uri="{FF2B5EF4-FFF2-40B4-BE49-F238E27FC236}">
                  <a16:creationId xmlns:a16="http://schemas.microsoft.com/office/drawing/2014/main" id="{1D78FE1C-B3C8-4C87-88D8-C0037E7B9E4F}"/>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8278" t="-9840" b="57351"/>
            <a:stretch/>
          </p:blipFill>
          <p:spPr>
            <a:xfrm>
              <a:off x="5361436" y="-724503"/>
              <a:ext cx="1631060" cy="2698925"/>
            </a:xfrm>
            <a:prstGeom prst="rect">
              <a:avLst/>
            </a:prstGeom>
          </p:spPr>
        </p:pic>
      </p:grpSp>
      <p:sp>
        <p:nvSpPr>
          <p:cNvPr id="8" name="TextBox 7">
            <a:extLst>
              <a:ext uri="{FF2B5EF4-FFF2-40B4-BE49-F238E27FC236}">
                <a16:creationId xmlns:a16="http://schemas.microsoft.com/office/drawing/2014/main" id="{8F4FEC48-C487-4F27-9B5D-D19D21D5525E}"/>
              </a:ext>
            </a:extLst>
          </p:cNvPr>
          <p:cNvSpPr txBox="1"/>
          <p:nvPr/>
        </p:nvSpPr>
        <p:spPr>
          <a:xfrm>
            <a:off x="6150373" y="4586729"/>
            <a:ext cx="2526410" cy="584775"/>
          </a:xfrm>
          <a:prstGeom prst="rect">
            <a:avLst/>
          </a:prstGeom>
          <a:noFill/>
        </p:spPr>
        <p:txBody>
          <a:bodyPr wrap="square" rtlCol="0">
            <a:spAutoFit/>
          </a:bodyPr>
          <a:lstStyle/>
          <a:p>
            <a:r>
              <a:rPr lang="en-US" sz="3200" dirty="0"/>
              <a:t>Broker</a:t>
            </a:r>
          </a:p>
        </p:txBody>
      </p:sp>
      <p:sp>
        <p:nvSpPr>
          <p:cNvPr id="9" name="TextBox 8">
            <a:extLst>
              <a:ext uri="{FF2B5EF4-FFF2-40B4-BE49-F238E27FC236}">
                <a16:creationId xmlns:a16="http://schemas.microsoft.com/office/drawing/2014/main" id="{ED17581B-6AA7-4492-AACA-284437F4DFB5}"/>
              </a:ext>
            </a:extLst>
          </p:cNvPr>
          <p:cNvSpPr txBox="1"/>
          <p:nvPr/>
        </p:nvSpPr>
        <p:spPr>
          <a:xfrm>
            <a:off x="2531120" y="2648235"/>
            <a:ext cx="2526410" cy="1077218"/>
          </a:xfrm>
          <a:prstGeom prst="rect">
            <a:avLst/>
          </a:prstGeom>
          <a:noFill/>
        </p:spPr>
        <p:txBody>
          <a:bodyPr wrap="square" rtlCol="0">
            <a:noAutofit/>
          </a:bodyPr>
          <a:lstStyle/>
          <a:p>
            <a:r>
              <a:rPr lang="en-US" sz="3200" dirty="0"/>
              <a:t>Client Controller</a:t>
            </a:r>
          </a:p>
        </p:txBody>
      </p:sp>
      <p:sp>
        <p:nvSpPr>
          <p:cNvPr id="23" name="Title 1">
            <a:extLst>
              <a:ext uri="{FF2B5EF4-FFF2-40B4-BE49-F238E27FC236}">
                <a16:creationId xmlns:a16="http://schemas.microsoft.com/office/drawing/2014/main" id="{99D0F0DC-806D-4A78-A7F4-EFEA025D4B4A}"/>
              </a:ext>
            </a:extLst>
          </p:cNvPr>
          <p:cNvSpPr txBox="1">
            <a:spLocks/>
          </p:cNvSpPr>
          <p:nvPr/>
        </p:nvSpPr>
        <p:spPr>
          <a:xfrm>
            <a:off x="324740" y="1391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Microservices</a:t>
            </a:r>
          </a:p>
        </p:txBody>
      </p:sp>
      <p:sp>
        <p:nvSpPr>
          <p:cNvPr id="24" name="Rectangle 23">
            <a:extLst>
              <a:ext uri="{FF2B5EF4-FFF2-40B4-BE49-F238E27FC236}">
                <a16:creationId xmlns:a16="http://schemas.microsoft.com/office/drawing/2014/main" id="{DDD6CD95-2E16-4663-966A-BD2F59E45EB1}"/>
              </a:ext>
            </a:extLst>
          </p:cNvPr>
          <p:cNvSpPr/>
          <p:nvPr/>
        </p:nvSpPr>
        <p:spPr>
          <a:xfrm>
            <a:off x="2516146" y="4310307"/>
            <a:ext cx="3525482" cy="2425084"/>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C1509FD-4CBF-416F-BFC0-9FA60C5FA5CA}"/>
              </a:ext>
            </a:extLst>
          </p:cNvPr>
          <p:cNvSpPr/>
          <p:nvPr/>
        </p:nvSpPr>
        <p:spPr>
          <a:xfrm>
            <a:off x="5582540" y="-119845"/>
            <a:ext cx="3525482" cy="2425084"/>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71F456A7-9BD2-4606-BF7F-2368D2E6FCB1}"/>
              </a:ext>
            </a:extLst>
          </p:cNvPr>
          <p:cNvCxnSpPr>
            <a:cxnSpLocks/>
          </p:cNvCxnSpPr>
          <p:nvPr/>
        </p:nvCxnSpPr>
        <p:spPr>
          <a:xfrm flipV="1">
            <a:off x="5314641" y="2025416"/>
            <a:ext cx="704979" cy="46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7C0767-C536-4DB9-8642-E85F266BB371}"/>
              </a:ext>
            </a:extLst>
          </p:cNvPr>
          <p:cNvCxnSpPr>
            <a:cxnSpLocks/>
          </p:cNvCxnSpPr>
          <p:nvPr/>
        </p:nvCxnSpPr>
        <p:spPr>
          <a:xfrm flipH="1">
            <a:off x="4705353" y="3495196"/>
            <a:ext cx="281577" cy="935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EC0B0E-A5F6-4093-9089-3329ECC10B27}"/>
              </a:ext>
            </a:extLst>
          </p:cNvPr>
          <p:cNvCxnSpPr>
            <a:cxnSpLocks/>
          </p:cNvCxnSpPr>
          <p:nvPr/>
        </p:nvCxnSpPr>
        <p:spPr>
          <a:xfrm flipH="1" flipV="1">
            <a:off x="5314642" y="3046268"/>
            <a:ext cx="609908" cy="27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EE2F4AB-0C52-4AC7-BF8C-722CF4F5B1D2}"/>
              </a:ext>
            </a:extLst>
          </p:cNvPr>
          <p:cNvSpPr txBox="1">
            <a:spLocks/>
          </p:cNvSpPr>
          <p:nvPr/>
        </p:nvSpPr>
        <p:spPr>
          <a:xfrm>
            <a:off x="838200" y="184221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9" name="TextBox 28">
            <a:extLst>
              <a:ext uri="{FF2B5EF4-FFF2-40B4-BE49-F238E27FC236}">
                <a16:creationId xmlns:a16="http://schemas.microsoft.com/office/drawing/2014/main" id="{3E18C8C2-5C59-4265-8883-B68BE51E3ECB}"/>
              </a:ext>
            </a:extLst>
          </p:cNvPr>
          <p:cNvSpPr txBox="1"/>
          <p:nvPr/>
        </p:nvSpPr>
        <p:spPr>
          <a:xfrm>
            <a:off x="7336633" y="3244072"/>
            <a:ext cx="2526410" cy="584775"/>
          </a:xfrm>
          <a:prstGeom prst="rect">
            <a:avLst/>
          </a:prstGeom>
          <a:noFill/>
        </p:spPr>
        <p:txBody>
          <a:bodyPr wrap="square" rtlCol="0">
            <a:spAutoFit/>
          </a:bodyPr>
          <a:lstStyle/>
          <a:p>
            <a:r>
              <a:rPr lang="en-US" sz="3200" dirty="0"/>
              <a:t>Broker</a:t>
            </a:r>
          </a:p>
        </p:txBody>
      </p:sp>
      <p:sp>
        <p:nvSpPr>
          <p:cNvPr id="26" name="TextBox 25">
            <a:extLst>
              <a:ext uri="{FF2B5EF4-FFF2-40B4-BE49-F238E27FC236}">
                <a16:creationId xmlns:a16="http://schemas.microsoft.com/office/drawing/2014/main" id="{BA08945F-445B-469F-BBB5-4731EB859DD5}"/>
              </a:ext>
            </a:extLst>
          </p:cNvPr>
          <p:cNvSpPr txBox="1"/>
          <p:nvPr/>
        </p:nvSpPr>
        <p:spPr>
          <a:xfrm>
            <a:off x="1997734" y="5192871"/>
            <a:ext cx="2526410" cy="1077218"/>
          </a:xfrm>
          <a:prstGeom prst="rect">
            <a:avLst/>
          </a:prstGeom>
          <a:noFill/>
        </p:spPr>
        <p:txBody>
          <a:bodyPr wrap="square" rtlCol="0">
            <a:noAutofit/>
          </a:bodyPr>
          <a:lstStyle/>
          <a:p>
            <a:r>
              <a:rPr lang="en-US" sz="3200" dirty="0"/>
              <a:t>Credit Line Increase</a:t>
            </a:r>
          </a:p>
        </p:txBody>
      </p:sp>
      <p:grpSp>
        <p:nvGrpSpPr>
          <p:cNvPr id="11" name="Group 10">
            <a:extLst>
              <a:ext uri="{FF2B5EF4-FFF2-40B4-BE49-F238E27FC236}">
                <a16:creationId xmlns:a16="http://schemas.microsoft.com/office/drawing/2014/main" id="{E6167926-40DC-43B4-BE9B-D757327B18D5}"/>
              </a:ext>
            </a:extLst>
          </p:cNvPr>
          <p:cNvGrpSpPr/>
          <p:nvPr/>
        </p:nvGrpSpPr>
        <p:grpSpPr>
          <a:xfrm>
            <a:off x="6075967" y="211849"/>
            <a:ext cx="2521332" cy="2374670"/>
            <a:chOff x="8830639" y="-14919"/>
            <a:chExt cx="3903852" cy="3736582"/>
          </a:xfrm>
        </p:grpSpPr>
        <p:pic>
          <p:nvPicPr>
            <p:cNvPr id="2" name="Picture 1">
              <a:extLst>
                <a:ext uri="{FF2B5EF4-FFF2-40B4-BE49-F238E27FC236}">
                  <a16:creationId xmlns:a16="http://schemas.microsoft.com/office/drawing/2014/main" id="{2ABA54B9-6FD4-4A8A-893F-21E723945F56}"/>
                </a:ext>
              </a:extLst>
            </p:cNvPr>
            <p:cNvPicPr>
              <a:picLocks noChangeAspect="1"/>
            </p:cNvPicPr>
            <p:nvPr/>
          </p:nvPicPr>
          <p:blipFill>
            <a:blip r:embed="rId9">
              <a:alphaModFix amt="70000"/>
            </a:blip>
            <a:stretch>
              <a:fillRect/>
            </a:stretch>
          </p:blipFill>
          <p:spPr>
            <a:xfrm>
              <a:off x="8977435" y="731187"/>
              <a:ext cx="3133333" cy="2990476"/>
            </a:xfrm>
            <a:prstGeom prst="flowChartConnector">
              <a:avLst/>
            </a:prstGeom>
          </p:spPr>
        </p:pic>
        <p:sp>
          <p:nvSpPr>
            <p:cNvPr id="7" name="TextBox 6">
              <a:extLst>
                <a:ext uri="{FF2B5EF4-FFF2-40B4-BE49-F238E27FC236}">
                  <a16:creationId xmlns:a16="http://schemas.microsoft.com/office/drawing/2014/main" id="{0A40A1EE-6B5C-4391-9F24-624532DB7A3B}"/>
                </a:ext>
              </a:extLst>
            </p:cNvPr>
            <p:cNvSpPr txBox="1"/>
            <p:nvPr/>
          </p:nvSpPr>
          <p:spPr>
            <a:xfrm>
              <a:off x="8830639" y="-14919"/>
              <a:ext cx="3903852" cy="1695020"/>
            </a:xfrm>
            <a:prstGeom prst="rect">
              <a:avLst/>
            </a:prstGeom>
            <a:noFill/>
          </p:spPr>
          <p:txBody>
            <a:bodyPr wrap="square" rtlCol="0">
              <a:noAutofit/>
            </a:bodyPr>
            <a:lstStyle/>
            <a:p>
              <a:r>
                <a:rPr lang="en-US" sz="2800" dirty="0" err="1">
                  <a:solidFill>
                    <a:sysClr val="windowText" lastClr="000000"/>
                  </a:solidFill>
                </a:rPr>
                <a:t>WireMockStub</a:t>
              </a:r>
              <a:endParaRPr lang="en-US" sz="3600" dirty="0">
                <a:solidFill>
                  <a:sysClr val="windowText" lastClr="000000"/>
                </a:solidFill>
              </a:endParaRPr>
            </a:p>
            <a:p>
              <a:endParaRPr lang="en-US" sz="3600" dirty="0"/>
            </a:p>
          </p:txBody>
        </p:sp>
      </p:grpSp>
      <p:pic>
        <p:nvPicPr>
          <p:cNvPr id="40" name="Picture 39">
            <a:extLst>
              <a:ext uri="{FF2B5EF4-FFF2-40B4-BE49-F238E27FC236}">
                <a16:creationId xmlns:a16="http://schemas.microsoft.com/office/drawing/2014/main" id="{2DC539E1-169E-4533-960D-E71D7055BA0D}"/>
              </a:ext>
            </a:extLst>
          </p:cNvPr>
          <p:cNvPicPr>
            <a:picLocks noChangeAspect="1"/>
          </p:cNvPicPr>
          <p:nvPr/>
        </p:nvPicPr>
        <p:blipFill>
          <a:blip r:embed="rId9">
            <a:alphaModFix amt="50000"/>
          </a:blip>
          <a:stretch>
            <a:fillRect/>
          </a:stretch>
        </p:blipFill>
        <p:spPr>
          <a:xfrm>
            <a:off x="4543318" y="4796660"/>
            <a:ext cx="2023686" cy="1900505"/>
          </a:xfrm>
          <a:prstGeom prst="flowChartConnector">
            <a:avLst/>
          </a:prstGeom>
        </p:spPr>
      </p:pic>
    </p:spTree>
    <p:extLst>
      <p:ext uri="{BB962C8B-B14F-4D97-AF65-F5344CB8AC3E}">
        <p14:creationId xmlns:p14="http://schemas.microsoft.com/office/powerpoint/2010/main" val="41694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9B98-61F1-443C-9030-1CA69764C50D}"/>
              </a:ext>
            </a:extLst>
          </p:cNvPr>
          <p:cNvPicPr>
            <a:picLocks noChangeAspect="1"/>
          </p:cNvPicPr>
          <p:nvPr/>
        </p:nvPicPr>
        <p:blipFill>
          <a:blip r:embed="rId2"/>
          <a:stretch>
            <a:fillRect/>
          </a:stretch>
        </p:blipFill>
        <p:spPr>
          <a:xfrm>
            <a:off x="0" y="0"/>
            <a:ext cx="12278736" cy="4762500"/>
          </a:xfrm>
          <a:prstGeom prst="rect">
            <a:avLst/>
          </a:prstGeom>
        </p:spPr>
      </p:pic>
      <p:sp>
        <p:nvSpPr>
          <p:cNvPr id="3" name="Rectangle 2">
            <a:extLst>
              <a:ext uri="{FF2B5EF4-FFF2-40B4-BE49-F238E27FC236}">
                <a16:creationId xmlns:a16="http://schemas.microsoft.com/office/drawing/2014/main" id="{6AB82526-BDAB-4B41-9201-E48F89CE3467}"/>
              </a:ext>
            </a:extLst>
          </p:cNvPr>
          <p:cNvSpPr/>
          <p:nvPr/>
        </p:nvSpPr>
        <p:spPr>
          <a:xfrm>
            <a:off x="977915" y="5320784"/>
            <a:ext cx="12384363" cy="1200329"/>
          </a:xfrm>
          <a:prstGeom prst="rect">
            <a:avLst/>
          </a:prstGeom>
        </p:spPr>
        <p:txBody>
          <a:bodyPr wrap="none">
            <a:noAutofit/>
          </a:bodyPr>
          <a:lstStyle/>
          <a:p>
            <a:r>
              <a:rPr lang="en-US" dirty="0">
                <a:hlinkClick r:id="rId3"/>
              </a:rPr>
              <a:t>https://www.infoq.com/presentations/spring-cloud-contract/</a:t>
            </a:r>
            <a:endParaRPr lang="en-US" dirty="0"/>
          </a:p>
          <a:p>
            <a:r>
              <a:rPr lang="en-US" dirty="0"/>
              <a:t>Summary</a:t>
            </a:r>
          </a:p>
          <a:p>
            <a:r>
              <a:rPr lang="en-US" dirty="0"/>
              <a:t>Olga </a:t>
            </a:r>
            <a:r>
              <a:rPr lang="en-US" dirty="0" err="1"/>
              <a:t>Maciaszek</a:t>
            </a:r>
            <a:r>
              <a:rPr lang="en-US" dirty="0"/>
              <a:t>-Sharma and </a:t>
            </a:r>
            <a:r>
              <a:rPr lang="en-US" dirty="0" err="1"/>
              <a:t>Eddu</a:t>
            </a:r>
            <a:r>
              <a:rPr lang="en-US" dirty="0"/>
              <a:t> Melendez discuss Spring Cloud Contract, </a:t>
            </a:r>
          </a:p>
          <a:p>
            <a:r>
              <a:rPr lang="en-US" dirty="0"/>
              <a:t>showing its capabilities to keep producers and consumers working together </a:t>
            </a:r>
          </a:p>
          <a:p>
            <a:r>
              <a:rPr lang="en-US" dirty="0"/>
              <a:t>correctly and avoid breaking the integration between them.</a:t>
            </a:r>
          </a:p>
          <a:p>
            <a:endParaRPr lang="en-US" dirty="0"/>
          </a:p>
        </p:txBody>
      </p:sp>
    </p:spTree>
    <p:extLst>
      <p:ext uri="{BB962C8B-B14F-4D97-AF65-F5344CB8AC3E}">
        <p14:creationId xmlns:p14="http://schemas.microsoft.com/office/powerpoint/2010/main" val="2872576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1B2153-0E4D-4C14-9039-347C0A47CE07}"/>
              </a:ext>
            </a:extLst>
          </p:cNvPr>
          <p:cNvPicPr>
            <a:picLocks noChangeAspect="1"/>
          </p:cNvPicPr>
          <p:nvPr/>
        </p:nvPicPr>
        <p:blipFill>
          <a:blip r:embed="rId2"/>
          <a:stretch>
            <a:fillRect/>
          </a:stretch>
        </p:blipFill>
        <p:spPr>
          <a:xfrm>
            <a:off x="6386286" y="3618481"/>
            <a:ext cx="5421066" cy="2874394"/>
          </a:xfrm>
          <a:prstGeom prst="rect">
            <a:avLst/>
          </a:prstGeom>
        </p:spPr>
      </p:pic>
      <p:sp>
        <p:nvSpPr>
          <p:cNvPr id="2" name="Title 1">
            <a:extLst>
              <a:ext uri="{FF2B5EF4-FFF2-40B4-BE49-F238E27FC236}">
                <a16:creationId xmlns:a16="http://schemas.microsoft.com/office/drawing/2014/main" id="{F4D90838-DCE8-44AA-AC83-4083597DCBCF}"/>
              </a:ext>
            </a:extLst>
          </p:cNvPr>
          <p:cNvSpPr>
            <a:spLocks noGrp="1"/>
          </p:cNvSpPr>
          <p:nvPr>
            <p:ph type="title"/>
          </p:nvPr>
        </p:nvSpPr>
        <p:spPr/>
        <p:txBody>
          <a:bodyPr/>
          <a:lstStyle/>
          <a:p>
            <a:r>
              <a:rPr lang="en-US" dirty="0"/>
              <a:t>Consumer Side</a:t>
            </a:r>
          </a:p>
        </p:txBody>
      </p:sp>
      <p:sp>
        <p:nvSpPr>
          <p:cNvPr id="3" name="Content Placeholder 2">
            <a:extLst>
              <a:ext uri="{FF2B5EF4-FFF2-40B4-BE49-F238E27FC236}">
                <a16:creationId xmlns:a16="http://schemas.microsoft.com/office/drawing/2014/main" id="{8E898A57-4A1E-474C-9C0A-4CD5677F0770}"/>
              </a:ext>
            </a:extLst>
          </p:cNvPr>
          <p:cNvSpPr>
            <a:spLocks noGrp="1"/>
          </p:cNvSpPr>
          <p:nvPr>
            <p:ph idx="1"/>
          </p:nvPr>
        </p:nvSpPr>
        <p:spPr/>
        <p:txBody>
          <a:bodyPr/>
          <a:lstStyle/>
          <a:p>
            <a:r>
              <a:rPr lang="en-US" dirty="0"/>
              <a:t>Write tests that call the Consumer APIs.</a:t>
            </a:r>
          </a:p>
          <a:p>
            <a:r>
              <a:rPr lang="en-US" dirty="0"/>
              <a:t>Consumer APIs themselves may depend on Providers</a:t>
            </a:r>
          </a:p>
          <a:p>
            <a:r>
              <a:rPr lang="en-US" dirty="0"/>
              <a:t>Consumer creates a contract that defines the request and response for each Provider API</a:t>
            </a:r>
          </a:p>
          <a:p>
            <a:r>
              <a:rPr lang="en-US" dirty="0"/>
              <a:t>Spring Cloud Contract will use that contract to generate the stubs required by the consumer to make the tests run</a:t>
            </a:r>
          </a:p>
        </p:txBody>
      </p:sp>
    </p:spTree>
    <p:extLst>
      <p:ext uri="{BB962C8B-B14F-4D97-AF65-F5344CB8AC3E}">
        <p14:creationId xmlns:p14="http://schemas.microsoft.com/office/powerpoint/2010/main" val="1446436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838-DCE8-44AA-AC83-4083597DCBCF}"/>
              </a:ext>
            </a:extLst>
          </p:cNvPr>
          <p:cNvSpPr>
            <a:spLocks noGrp="1"/>
          </p:cNvSpPr>
          <p:nvPr>
            <p:ph type="title"/>
          </p:nvPr>
        </p:nvSpPr>
        <p:spPr/>
        <p:txBody>
          <a:bodyPr/>
          <a:lstStyle/>
          <a:p>
            <a:r>
              <a:rPr lang="en-US" dirty="0"/>
              <a:t>Provider Side</a:t>
            </a:r>
          </a:p>
        </p:txBody>
      </p:sp>
      <p:sp>
        <p:nvSpPr>
          <p:cNvPr id="3" name="Content Placeholder 2">
            <a:extLst>
              <a:ext uri="{FF2B5EF4-FFF2-40B4-BE49-F238E27FC236}">
                <a16:creationId xmlns:a16="http://schemas.microsoft.com/office/drawing/2014/main" id="{8E898A57-4A1E-474C-9C0A-4CD5677F0770}"/>
              </a:ext>
            </a:extLst>
          </p:cNvPr>
          <p:cNvSpPr>
            <a:spLocks noGrp="1"/>
          </p:cNvSpPr>
          <p:nvPr>
            <p:ph idx="1"/>
          </p:nvPr>
        </p:nvSpPr>
        <p:spPr/>
        <p:txBody>
          <a:bodyPr/>
          <a:lstStyle/>
          <a:p>
            <a:r>
              <a:rPr lang="en-US" dirty="0"/>
              <a:t>Implement the functionality “driven” by the consumer contracts</a:t>
            </a:r>
          </a:p>
          <a:p>
            <a:r>
              <a:rPr lang="en-US" dirty="0"/>
              <a:t>Builds the contract verification tests, that make the contract specified requests, and verify that the response matches the contract response</a:t>
            </a:r>
          </a:p>
          <a:p>
            <a:endParaRPr lang="en-US" dirty="0"/>
          </a:p>
          <a:p>
            <a:endParaRPr lang="en-US" dirty="0"/>
          </a:p>
        </p:txBody>
      </p:sp>
    </p:spTree>
    <p:extLst>
      <p:ext uri="{BB962C8B-B14F-4D97-AF65-F5344CB8AC3E}">
        <p14:creationId xmlns:p14="http://schemas.microsoft.com/office/powerpoint/2010/main" val="977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DABA56-06DD-4B22-B68A-335CE1C70336}"/>
              </a:ext>
            </a:extLst>
          </p:cNvPr>
          <p:cNvSpPr>
            <a:spLocks noGrp="1"/>
          </p:cNvSpPr>
          <p:nvPr>
            <p:ph idx="1"/>
          </p:nvPr>
        </p:nvSpPr>
        <p:spPr>
          <a:xfrm>
            <a:off x="838200" y="284813"/>
            <a:ext cx="10515600" cy="5892150"/>
          </a:xfrm>
        </p:spPr>
        <p:txBody>
          <a:bodyPr>
            <a:normAutofit/>
          </a:bodyPr>
          <a:lstStyle/>
          <a:p>
            <a:pPr>
              <a:lnSpc>
                <a:spcPct val="100000"/>
              </a:lnSpc>
              <a:spcBef>
                <a:spcPts val="0"/>
              </a:spcBef>
            </a:pPr>
            <a:r>
              <a:rPr lang="en-US" sz="1200" dirty="0"/>
              <a:t>Consumer Pact tests operate on each interaction described earlier to say “assuming the provider returns the expected response for this request, does the consumer code correctly generate the request and handle the expected response?” - </a:t>
            </a:r>
            <a:r>
              <a:rPr lang="en-US" sz="1200" dirty="0">
                <a:hlinkClick r:id="rId2"/>
              </a:rPr>
              <a:t>https://docs.pact.io/how_pact_works</a:t>
            </a: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marL="0" indent="0">
              <a:lnSpc>
                <a:spcPct val="100000"/>
              </a:lnSpc>
              <a:spcBef>
                <a:spcPts val="0"/>
              </a:spcBef>
              <a:buNone/>
            </a:pPr>
            <a:r>
              <a:rPr lang="en-US" sz="1200" dirty="0"/>
              <a:t>When writing a test for an interaction, ask yourself what you are trying to cover. Contracts should be about catching:</a:t>
            </a:r>
          </a:p>
          <a:p>
            <a:pPr>
              <a:lnSpc>
                <a:spcPct val="100000"/>
              </a:lnSpc>
              <a:spcBef>
                <a:spcPts val="0"/>
              </a:spcBef>
            </a:pPr>
            <a:r>
              <a:rPr lang="en-US" sz="1200" dirty="0"/>
              <a:t>bugs in the consumer</a:t>
            </a:r>
          </a:p>
          <a:p>
            <a:pPr>
              <a:lnSpc>
                <a:spcPct val="100000"/>
              </a:lnSpc>
              <a:spcBef>
                <a:spcPts val="0"/>
              </a:spcBef>
            </a:pPr>
            <a:r>
              <a:rPr lang="en-US" sz="1200" dirty="0"/>
              <a:t>misunderstanding from the consumer about end-points or payload</a:t>
            </a:r>
          </a:p>
          <a:p>
            <a:pPr>
              <a:lnSpc>
                <a:spcPct val="100000"/>
              </a:lnSpc>
              <a:spcBef>
                <a:spcPts val="0"/>
              </a:spcBef>
            </a:pPr>
            <a:r>
              <a:rPr lang="en-US" sz="1200" dirty="0"/>
              <a:t>breaking changes by the provider on end-points or payload</a:t>
            </a:r>
          </a:p>
          <a:p>
            <a:pPr marL="0" indent="0">
              <a:lnSpc>
                <a:spcPct val="100000"/>
              </a:lnSpc>
              <a:spcBef>
                <a:spcPts val="0"/>
              </a:spcBef>
              <a:buNone/>
            </a:pPr>
            <a:r>
              <a:rPr lang="en-US" sz="1200" dirty="0"/>
              <a:t>In short, your Pact scenarios should not dig into the business logic of the Provider but should stick with verifying that Consumer and Provider have a shared understanding of what requests and responses will be. In our example of validation, write scenarios about </a:t>
            </a:r>
            <a:r>
              <a:rPr lang="en-US" sz="1200" i="1" dirty="0"/>
              <a:t>how</a:t>
            </a:r>
            <a:r>
              <a:rPr lang="en-US" sz="1200" dirty="0"/>
              <a:t> the validation fails, not </a:t>
            </a:r>
            <a:r>
              <a:rPr lang="en-US" sz="1200" i="1" dirty="0"/>
              <a:t>why</a:t>
            </a:r>
            <a:r>
              <a:rPr lang="en-US" sz="1200" dirty="0"/>
              <a:t> the validation fails</a:t>
            </a:r>
          </a:p>
          <a:p>
            <a:pPr lvl="1">
              <a:lnSpc>
                <a:spcPct val="100000"/>
              </a:lnSpc>
              <a:spcBef>
                <a:spcPts val="0"/>
              </a:spcBef>
            </a:pPr>
            <a:r>
              <a:rPr lang="en-US" sz="1200" dirty="0">
                <a:hlinkClick r:id="rId3"/>
              </a:rPr>
              <a:t>https://docs.pact.io/best_practices/consumer/contract_tests_not_functional_tests</a:t>
            </a:r>
            <a:endParaRPr lang="en-US" sz="1200" dirty="0"/>
          </a:p>
          <a:p>
            <a:pPr>
              <a:lnSpc>
                <a:spcPct val="100000"/>
              </a:lnSpc>
              <a:spcBef>
                <a:spcPts val="0"/>
              </a:spcBef>
            </a:pPr>
            <a:endParaRPr lang="en-US" sz="1200" dirty="0"/>
          </a:p>
        </p:txBody>
      </p:sp>
      <p:pic>
        <p:nvPicPr>
          <p:cNvPr id="4" name="Picture 3">
            <a:extLst>
              <a:ext uri="{FF2B5EF4-FFF2-40B4-BE49-F238E27FC236}">
                <a16:creationId xmlns:a16="http://schemas.microsoft.com/office/drawing/2014/main" id="{8A82C756-0EF2-49F7-B636-2761EA4301CB}"/>
              </a:ext>
            </a:extLst>
          </p:cNvPr>
          <p:cNvPicPr>
            <a:picLocks noChangeAspect="1"/>
          </p:cNvPicPr>
          <p:nvPr/>
        </p:nvPicPr>
        <p:blipFill>
          <a:blip r:embed="rId4"/>
          <a:stretch>
            <a:fillRect/>
          </a:stretch>
        </p:blipFill>
        <p:spPr>
          <a:xfrm>
            <a:off x="-1036019" y="625076"/>
            <a:ext cx="8533333" cy="2609524"/>
          </a:xfrm>
          <a:prstGeom prst="rect">
            <a:avLst/>
          </a:prstGeom>
        </p:spPr>
      </p:pic>
    </p:spTree>
    <p:extLst>
      <p:ext uri="{BB962C8B-B14F-4D97-AF65-F5344CB8AC3E}">
        <p14:creationId xmlns:p14="http://schemas.microsoft.com/office/powerpoint/2010/main" val="89952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F921-6F03-42FF-92A5-833FC4292602}"/>
              </a:ext>
            </a:extLst>
          </p:cNvPr>
          <p:cNvSpPr>
            <a:spLocks noGrp="1"/>
          </p:cNvSpPr>
          <p:nvPr>
            <p:ph type="title"/>
          </p:nvPr>
        </p:nvSpPr>
        <p:spPr/>
        <p:txBody>
          <a:bodyPr/>
          <a:lstStyle/>
          <a:p>
            <a:r>
              <a:rPr lang="en-US" dirty="0"/>
              <a:t>Graphics</a:t>
            </a:r>
          </a:p>
        </p:txBody>
      </p:sp>
      <p:sp>
        <p:nvSpPr>
          <p:cNvPr id="3" name="Content Placeholder 2">
            <a:extLst>
              <a:ext uri="{FF2B5EF4-FFF2-40B4-BE49-F238E27FC236}">
                <a16:creationId xmlns:a16="http://schemas.microsoft.com/office/drawing/2014/main" id="{D96EE0A5-7B3C-40DD-820E-1282FB29022D}"/>
              </a:ext>
            </a:extLst>
          </p:cNvPr>
          <p:cNvSpPr>
            <a:spLocks noGrp="1"/>
          </p:cNvSpPr>
          <p:nvPr>
            <p:ph idx="1"/>
          </p:nvPr>
        </p:nvSpPr>
        <p:spPr/>
        <p:txBody>
          <a:bodyPr>
            <a:normAutofit/>
          </a:bodyPr>
          <a:lstStyle/>
          <a:p>
            <a:r>
              <a:rPr lang="en-US" sz="1400" dirty="0"/>
              <a:t>Client testing – Verifies that the given the expected calls and responses, the client will perform correctly</a:t>
            </a:r>
          </a:p>
          <a:p>
            <a:r>
              <a:rPr lang="en-US" sz="1400" dirty="0"/>
              <a:t>Server testing – Verifies that the contracted requests do produce the contracted response</a:t>
            </a:r>
          </a:p>
          <a:p>
            <a:r>
              <a:rPr lang="en-US" sz="1400" dirty="0"/>
              <a:t>Consumer driven changes – Tweaks to the consumer -&gt; Tweaks to the contract -&gt; tweaks to the server</a:t>
            </a:r>
          </a:p>
        </p:txBody>
      </p:sp>
    </p:spTree>
    <p:extLst>
      <p:ext uri="{BB962C8B-B14F-4D97-AF65-F5344CB8AC3E}">
        <p14:creationId xmlns:p14="http://schemas.microsoft.com/office/powerpoint/2010/main" val="3114095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F82B45-E0AA-41A5-A50D-6E90B67AF881}"/>
              </a:ext>
            </a:extLst>
          </p:cNvPr>
          <p:cNvSpPr/>
          <p:nvPr/>
        </p:nvSpPr>
        <p:spPr>
          <a:xfrm>
            <a:off x="555493" y="3364664"/>
            <a:ext cx="2906548" cy="2117558"/>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24C405A-0F12-423E-A775-0690134F4867}"/>
              </a:ext>
            </a:extLst>
          </p:cNvPr>
          <p:cNvSpPr/>
          <p:nvPr/>
        </p:nvSpPr>
        <p:spPr>
          <a:xfrm>
            <a:off x="1461330" y="3160124"/>
            <a:ext cx="1227221" cy="385010"/>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Producer</a:t>
            </a:r>
          </a:p>
        </p:txBody>
      </p:sp>
      <p:sp>
        <p:nvSpPr>
          <p:cNvPr id="9" name="Arrow: Left 8">
            <a:extLst>
              <a:ext uri="{FF2B5EF4-FFF2-40B4-BE49-F238E27FC236}">
                <a16:creationId xmlns:a16="http://schemas.microsoft.com/office/drawing/2014/main" id="{E87D1100-058A-4C53-A13C-4DFEDC339EEF}"/>
              </a:ext>
            </a:extLst>
          </p:cNvPr>
          <p:cNvSpPr/>
          <p:nvPr/>
        </p:nvSpPr>
        <p:spPr>
          <a:xfrm flipH="1">
            <a:off x="649433" y="4778538"/>
            <a:ext cx="2778830" cy="57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Compare Contract Response</a:t>
            </a:r>
          </a:p>
        </p:txBody>
      </p:sp>
      <p:sp>
        <p:nvSpPr>
          <p:cNvPr id="10" name="Rectangle 9">
            <a:extLst>
              <a:ext uri="{FF2B5EF4-FFF2-40B4-BE49-F238E27FC236}">
                <a16:creationId xmlns:a16="http://schemas.microsoft.com/office/drawing/2014/main" id="{89FA0FC4-AF27-4FC1-9D45-98BF5BF0196B}"/>
              </a:ext>
            </a:extLst>
          </p:cNvPr>
          <p:cNvSpPr/>
          <p:nvPr/>
        </p:nvSpPr>
        <p:spPr>
          <a:xfrm>
            <a:off x="747564" y="4362834"/>
            <a:ext cx="2573616" cy="312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Execute request locally</a:t>
            </a:r>
          </a:p>
        </p:txBody>
      </p:sp>
      <p:sp>
        <p:nvSpPr>
          <p:cNvPr id="11" name="Arrow: Right 10">
            <a:extLst>
              <a:ext uri="{FF2B5EF4-FFF2-40B4-BE49-F238E27FC236}">
                <a16:creationId xmlns:a16="http://schemas.microsoft.com/office/drawing/2014/main" id="{9F92189D-2D68-49A6-B146-D1CF23B46AB2}"/>
              </a:ext>
            </a:extLst>
          </p:cNvPr>
          <p:cNvSpPr/>
          <p:nvPr/>
        </p:nvSpPr>
        <p:spPr>
          <a:xfrm flipH="1">
            <a:off x="851354" y="3691877"/>
            <a:ext cx="3136836" cy="564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Contract Request</a:t>
            </a:r>
          </a:p>
        </p:txBody>
      </p:sp>
      <p:sp>
        <p:nvSpPr>
          <p:cNvPr id="13" name="Rectangle 12">
            <a:extLst>
              <a:ext uri="{FF2B5EF4-FFF2-40B4-BE49-F238E27FC236}">
                <a16:creationId xmlns:a16="http://schemas.microsoft.com/office/drawing/2014/main" id="{4899F678-E2E5-47BD-B288-E9497AE0C0BF}"/>
              </a:ext>
            </a:extLst>
          </p:cNvPr>
          <p:cNvSpPr/>
          <p:nvPr/>
        </p:nvSpPr>
        <p:spPr>
          <a:xfrm>
            <a:off x="8152988" y="3406322"/>
            <a:ext cx="2906548" cy="2117558"/>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F5FD0A5-EA41-4F4A-A9AB-356F43407E74}"/>
              </a:ext>
            </a:extLst>
          </p:cNvPr>
          <p:cNvSpPr/>
          <p:nvPr/>
        </p:nvSpPr>
        <p:spPr>
          <a:xfrm>
            <a:off x="9058825" y="3201782"/>
            <a:ext cx="1227221" cy="38501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a:t>
            </a:r>
          </a:p>
        </p:txBody>
      </p:sp>
      <p:sp>
        <p:nvSpPr>
          <p:cNvPr id="15" name="Arrow: Left 14">
            <a:extLst>
              <a:ext uri="{FF2B5EF4-FFF2-40B4-BE49-F238E27FC236}">
                <a16:creationId xmlns:a16="http://schemas.microsoft.com/office/drawing/2014/main" id="{7AE61351-F0E9-4F9E-BB2E-A48FB7AA01D6}"/>
              </a:ext>
            </a:extLst>
          </p:cNvPr>
          <p:cNvSpPr/>
          <p:nvPr/>
        </p:nvSpPr>
        <p:spPr>
          <a:xfrm flipH="1">
            <a:off x="7617652" y="4266742"/>
            <a:ext cx="2688459" cy="57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Compare Contract Response</a:t>
            </a:r>
          </a:p>
        </p:txBody>
      </p:sp>
      <p:sp>
        <p:nvSpPr>
          <p:cNvPr id="16" name="Rectangle 15">
            <a:extLst>
              <a:ext uri="{FF2B5EF4-FFF2-40B4-BE49-F238E27FC236}">
                <a16:creationId xmlns:a16="http://schemas.microsoft.com/office/drawing/2014/main" id="{C2029760-4E1B-4CC9-9D67-EDC56A9C4174}"/>
              </a:ext>
            </a:extLst>
          </p:cNvPr>
          <p:cNvSpPr/>
          <p:nvPr/>
        </p:nvSpPr>
        <p:spPr>
          <a:xfrm>
            <a:off x="8342487" y="4867427"/>
            <a:ext cx="2573616" cy="608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Validate consumer with contracted results</a:t>
            </a:r>
          </a:p>
        </p:txBody>
      </p:sp>
      <p:sp>
        <p:nvSpPr>
          <p:cNvPr id="17" name="Arrow: Right 16">
            <a:extLst>
              <a:ext uri="{FF2B5EF4-FFF2-40B4-BE49-F238E27FC236}">
                <a16:creationId xmlns:a16="http://schemas.microsoft.com/office/drawing/2014/main" id="{97FA86AF-6EC1-45FC-BB07-C41649BFCB2A}"/>
              </a:ext>
            </a:extLst>
          </p:cNvPr>
          <p:cNvSpPr/>
          <p:nvPr/>
        </p:nvSpPr>
        <p:spPr>
          <a:xfrm>
            <a:off x="4993713" y="3733535"/>
            <a:ext cx="1574934" cy="564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Contract Stubs</a:t>
            </a:r>
          </a:p>
        </p:txBody>
      </p:sp>
      <p:sp>
        <p:nvSpPr>
          <p:cNvPr id="18" name="Rectangle: Rounded Corners 17">
            <a:extLst>
              <a:ext uri="{FF2B5EF4-FFF2-40B4-BE49-F238E27FC236}">
                <a16:creationId xmlns:a16="http://schemas.microsoft.com/office/drawing/2014/main" id="{A0B5D78C-9C40-49C6-895D-D25631D953D0}"/>
              </a:ext>
            </a:extLst>
          </p:cNvPr>
          <p:cNvSpPr/>
          <p:nvPr/>
        </p:nvSpPr>
        <p:spPr>
          <a:xfrm>
            <a:off x="6593314" y="3370230"/>
            <a:ext cx="1022684" cy="2162730"/>
          </a:xfrm>
          <a:prstGeom prst="roundRect">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Wire</a:t>
            </a:r>
          </a:p>
          <a:p>
            <a:pPr algn="ctr"/>
            <a:r>
              <a:rPr lang="en-US" dirty="0">
                <a:solidFill>
                  <a:schemeClr val="tx1"/>
                </a:solidFill>
              </a:rPr>
              <a:t>Mock</a:t>
            </a:r>
          </a:p>
        </p:txBody>
      </p:sp>
      <p:sp>
        <p:nvSpPr>
          <p:cNvPr id="5" name="Flowchart: Magnetic Disk 4">
            <a:extLst>
              <a:ext uri="{FF2B5EF4-FFF2-40B4-BE49-F238E27FC236}">
                <a16:creationId xmlns:a16="http://schemas.microsoft.com/office/drawing/2014/main" id="{6EB21D8B-D78C-4BEC-B64C-E5039882D1FF}"/>
              </a:ext>
            </a:extLst>
          </p:cNvPr>
          <p:cNvSpPr/>
          <p:nvPr/>
        </p:nvSpPr>
        <p:spPr>
          <a:xfrm>
            <a:off x="3865873" y="3675206"/>
            <a:ext cx="1171342" cy="1842470"/>
          </a:xfrm>
          <a:prstGeom prst="flowChartMagneticDisk">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Contract Repo</a:t>
            </a:r>
          </a:p>
        </p:txBody>
      </p:sp>
      <p:sp>
        <p:nvSpPr>
          <p:cNvPr id="20" name="Arrow: Right 19">
            <a:extLst>
              <a:ext uri="{FF2B5EF4-FFF2-40B4-BE49-F238E27FC236}">
                <a16:creationId xmlns:a16="http://schemas.microsoft.com/office/drawing/2014/main" id="{5B42EF24-A017-4C16-AA2C-FC10D011851A}"/>
              </a:ext>
            </a:extLst>
          </p:cNvPr>
          <p:cNvSpPr/>
          <p:nvPr/>
        </p:nvSpPr>
        <p:spPr>
          <a:xfrm flipH="1">
            <a:off x="7621222" y="3691877"/>
            <a:ext cx="2644534" cy="564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Contract Request</a:t>
            </a:r>
          </a:p>
        </p:txBody>
      </p:sp>
      <p:pic>
        <p:nvPicPr>
          <p:cNvPr id="22" name="Picture 21" descr="A close up of a device&#10;&#10;Description automatically generated">
            <a:extLst>
              <a:ext uri="{FF2B5EF4-FFF2-40B4-BE49-F238E27FC236}">
                <a16:creationId xmlns:a16="http://schemas.microsoft.com/office/drawing/2014/main" id="{D03B4BAF-D80F-4AF7-BE93-CC76D9F45C9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4701"/>
          <a:stretch/>
        </p:blipFill>
        <p:spPr>
          <a:xfrm>
            <a:off x="3321180" y="1522976"/>
            <a:ext cx="1468971" cy="1399915"/>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2F6DEE5D-C8C1-4F15-8569-59D2700B7EA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4701"/>
          <a:stretch/>
        </p:blipFill>
        <p:spPr>
          <a:xfrm>
            <a:off x="4790151" y="1464037"/>
            <a:ext cx="1468971" cy="1399915"/>
          </a:xfrm>
          <a:prstGeom prst="rect">
            <a:avLst/>
          </a:prstGeom>
        </p:spPr>
      </p:pic>
      <p:pic>
        <p:nvPicPr>
          <p:cNvPr id="23" name="Picture 22" descr="A close up of a device&#10;&#10;Description automatically generated">
            <a:extLst>
              <a:ext uri="{FF2B5EF4-FFF2-40B4-BE49-F238E27FC236}">
                <a16:creationId xmlns:a16="http://schemas.microsoft.com/office/drawing/2014/main" id="{DFFA19F7-FCD0-4B8A-98D3-B31CD49FCBD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4701"/>
          <a:stretch/>
        </p:blipFill>
        <p:spPr>
          <a:xfrm>
            <a:off x="6307313" y="1464037"/>
            <a:ext cx="1468971" cy="1399915"/>
          </a:xfrm>
          <a:prstGeom prst="rect">
            <a:avLst/>
          </a:prstGeom>
        </p:spPr>
      </p:pic>
    </p:spTree>
    <p:extLst>
      <p:ext uri="{BB962C8B-B14F-4D97-AF65-F5344CB8AC3E}">
        <p14:creationId xmlns:p14="http://schemas.microsoft.com/office/powerpoint/2010/main" val="2374647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500DA2B-3F53-4075-AE09-B7E54189829C}"/>
              </a:ext>
            </a:extLst>
          </p:cNvPr>
          <p:cNvSpPr>
            <a:spLocks noGrp="1" noChangeArrowheads="1"/>
          </p:cNvSpPr>
          <p:nvPr>
            <p:ph idx="1"/>
          </p:nvPr>
        </p:nvSpPr>
        <p:spPr bwMode="auto">
          <a:xfrm>
            <a:off x="184981" y="1148189"/>
            <a:ext cx="11822037" cy="14311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"ae7f4f91-0e0e-45ba-8aa9-3d84bc8ccb12"</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"request"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url</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"/request-credit-increase"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"method"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"POST"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"headers"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"Content-Type"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"matches"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"application/json.*"</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bodyPatterns</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matchesJsonPath</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currentCreditLine</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matchesJsonPath</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increaseAmount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matchesJsonPath</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clientId</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 1)]"</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"response"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"status"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200</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"body"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2019-08-14</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clientId</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jsonPath</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request.body</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clientId</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denialReason</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:null,</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increaseAmount</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:20000}"</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"headers"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"Content-Type"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"application/json"</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"transformers"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"response-template"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uuid</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"ae7f4f91-0e0e-45ba-8aa9-3d84bc8ccb12"</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1C0FAFC0-E1B8-4B4F-BC0A-D1F5B9A2A9B3}"/>
              </a:ext>
            </a:extLst>
          </p:cNvPr>
          <p:cNvSpPr>
            <a:spLocks noGrp="1"/>
          </p:cNvSpPr>
          <p:nvPr>
            <p:ph type="title"/>
          </p:nvPr>
        </p:nvSpPr>
        <p:spPr>
          <a:xfrm>
            <a:off x="36060" y="-13427"/>
            <a:ext cx="12157202" cy="861369"/>
          </a:xfrm>
          <a:solidFill>
            <a:schemeClr val="bg1">
              <a:lumMod val="95000"/>
            </a:schemeClr>
          </a:solidFill>
        </p:spPr>
        <p:txBody>
          <a:bodyPr>
            <a:normAutofit/>
          </a:bodyPr>
          <a:lstStyle/>
          <a:p>
            <a:pPr algn="l"/>
            <a:r>
              <a:rPr lang="en-US" dirty="0"/>
              <a:t>	Client Stub</a:t>
            </a:r>
          </a:p>
        </p:txBody>
      </p:sp>
      <p:grpSp>
        <p:nvGrpSpPr>
          <p:cNvPr id="8" name="Group 7">
            <a:extLst>
              <a:ext uri="{FF2B5EF4-FFF2-40B4-BE49-F238E27FC236}">
                <a16:creationId xmlns:a16="http://schemas.microsoft.com/office/drawing/2014/main" id="{CA30406E-5A61-438C-9E74-EAE6BF6C6121}"/>
              </a:ext>
            </a:extLst>
          </p:cNvPr>
          <p:cNvGrpSpPr/>
          <p:nvPr/>
        </p:nvGrpSpPr>
        <p:grpSpPr>
          <a:xfrm>
            <a:off x="150507" y="275348"/>
            <a:ext cx="11662387" cy="4337445"/>
            <a:chOff x="150507" y="275348"/>
            <a:chExt cx="11662387" cy="4337445"/>
          </a:xfrm>
        </p:grpSpPr>
        <p:sp>
          <p:nvSpPr>
            <p:cNvPr id="6" name="Callout: Line with Border and Accent Bar 5">
              <a:extLst>
                <a:ext uri="{FF2B5EF4-FFF2-40B4-BE49-F238E27FC236}">
                  <a16:creationId xmlns:a16="http://schemas.microsoft.com/office/drawing/2014/main" id="{68AB5E60-8947-4247-BFE6-893E98CFC8CC}"/>
                </a:ext>
              </a:extLst>
            </p:cNvPr>
            <p:cNvSpPr/>
            <p:nvPr/>
          </p:nvSpPr>
          <p:spPr>
            <a:xfrm>
              <a:off x="6982606" y="275348"/>
              <a:ext cx="4513288" cy="1196732"/>
            </a:xfrm>
            <a:prstGeom prst="accentBorderCallout1">
              <a:avLst>
                <a:gd name="adj1" fmla="val 18750"/>
                <a:gd name="adj2" fmla="val -8333"/>
                <a:gd name="adj3" fmla="val 187737"/>
                <a:gd name="adj4" fmla="val -41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3600" dirty="0"/>
              </a:br>
              <a:r>
                <a:rPr lang="en-US" sz="3600" dirty="0"/>
                <a:t>Requests regex map to consumer endpoints </a:t>
              </a:r>
            </a:p>
            <a:p>
              <a:pPr algn="ctr"/>
              <a:endParaRPr lang="en-US" sz="3600" dirty="0"/>
            </a:p>
          </p:txBody>
        </p:sp>
        <p:sp>
          <p:nvSpPr>
            <p:cNvPr id="7" name="Rectangle 6">
              <a:extLst>
                <a:ext uri="{FF2B5EF4-FFF2-40B4-BE49-F238E27FC236}">
                  <a16:creationId xmlns:a16="http://schemas.microsoft.com/office/drawing/2014/main" id="{328704AE-8CE4-4F3B-8344-45A3A065CD17}"/>
                </a:ext>
              </a:extLst>
            </p:cNvPr>
            <p:cNvSpPr/>
            <p:nvPr/>
          </p:nvSpPr>
          <p:spPr>
            <a:xfrm>
              <a:off x="150507" y="1521308"/>
              <a:ext cx="11662387" cy="30914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915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16667E-6 -4.44444E-6 L -0.00026 -1.24629 " pathEditMode="relative" rAng="0" ptsTypes="AA">
                                      <p:cBhvr>
                                        <p:cTn id="6" dur="2000" fill="hold"/>
                                        <p:tgtEl>
                                          <p:spTgt spid="4">
                                            <p:txEl>
                                              <p:pRg st="0" end="0"/>
                                            </p:txEl>
                                          </p:spTgt>
                                        </p:tgtEl>
                                        <p:attrNameLst>
                                          <p:attrName>ppt_x</p:attrName>
                                          <p:attrName>ppt_y</p:attrName>
                                        </p:attrNameLst>
                                      </p:cBhvr>
                                      <p:rCtr x="-13" y="-6231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026 -1.24629 L -0.00026 -0.57152 " pathEditMode="relative" rAng="0" ptsTypes="AA">
                                      <p:cBhvr>
                                        <p:cTn id="10" dur="2000" fill="hold"/>
                                        <p:tgtEl>
                                          <p:spTgt spid="4">
                                            <p:txEl>
                                              <p:pRg st="0" end="0"/>
                                            </p:txEl>
                                          </p:spTgt>
                                        </p:tgtEl>
                                        <p:attrNameLst>
                                          <p:attrName>ppt_x</p:attrName>
                                          <p:attrName>ppt_y</p:attrName>
                                        </p:attrNameLst>
                                      </p:cBhvr>
                                      <p:rCtr x="0" y="33727"/>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D3216-D490-472F-869A-2DF16262164E}"/>
              </a:ext>
            </a:extLst>
          </p:cNvPr>
          <p:cNvSpPr>
            <a:spLocks noGrp="1"/>
          </p:cNvSpPr>
          <p:nvPr>
            <p:ph idx="1"/>
          </p:nvPr>
        </p:nvSpPr>
        <p:spPr>
          <a:xfrm>
            <a:off x="838200" y="530225"/>
            <a:ext cx="10515600" cy="4351338"/>
          </a:xfrm>
        </p:spPr>
        <p:txBody>
          <a:bodyPr>
            <a:normAutofit/>
          </a:bodyPr>
          <a:lstStyle/>
          <a:p>
            <a:pPr marL="0" indent="0">
              <a:buNone/>
            </a:pPr>
            <a:r>
              <a:rPr lang="en-US" sz="3200" dirty="0"/>
              <a:t>But who makes sure the ever-changing stubs remain in sync?</a:t>
            </a:r>
          </a:p>
        </p:txBody>
      </p:sp>
      <p:pic>
        <p:nvPicPr>
          <p:cNvPr id="4" name="Picture 3">
            <a:extLst>
              <a:ext uri="{FF2B5EF4-FFF2-40B4-BE49-F238E27FC236}">
                <a16:creationId xmlns:a16="http://schemas.microsoft.com/office/drawing/2014/main" id="{A46DA079-9C85-4493-8D8E-12A3815D9317}"/>
              </a:ext>
            </a:extLst>
          </p:cNvPr>
          <p:cNvPicPr>
            <a:picLocks noChangeAspect="1"/>
          </p:cNvPicPr>
          <p:nvPr/>
        </p:nvPicPr>
        <p:blipFill rotWithShape="1">
          <a:blip r:embed="rId2"/>
          <a:srcRect t="2801"/>
          <a:stretch/>
        </p:blipFill>
        <p:spPr>
          <a:xfrm>
            <a:off x="1280160" y="1325879"/>
            <a:ext cx="8342369" cy="4868523"/>
          </a:xfrm>
          <a:prstGeom prst="rect">
            <a:avLst/>
          </a:prstGeom>
        </p:spPr>
      </p:pic>
    </p:spTree>
    <p:extLst>
      <p:ext uri="{BB962C8B-B14F-4D97-AF65-F5344CB8AC3E}">
        <p14:creationId xmlns:p14="http://schemas.microsoft.com/office/powerpoint/2010/main" val="1333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 decel="100000"/>
                                        <p:tgtEl>
                                          <p:spTgt spid="3">
                                            <p:txEl>
                                              <p:pRg st="0" end="0"/>
                                            </p:txEl>
                                          </p:spTgt>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3">
                                            <p:txEl>
                                              <p:pRg st="0" end="0"/>
                                            </p:txEl>
                                          </p:spTgt>
                                        </p:tgtEl>
                                        <p:attrNameLst>
                                          <p:attrName>ppt_y</p:attrName>
                                        </p:attrNameLst>
                                      </p:cBhvr>
                                      <p:tavLst>
                                        <p:tav tm="0">
                                          <p:val>
                                            <p:strVal val="ppt_y"/>
                                          </p:val>
                                        </p:tav>
                                        <p:tav tm="100000">
                                          <p:val>
                                            <p:strVal val="ppt_y+1"/>
                                          </p:val>
                                        </p:tav>
                                      </p:tavLst>
                                    </p:anim>
                                    <p:set>
                                      <p:cBhvr>
                                        <p:cTn id="10"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847419-CBBC-4E0F-B039-6634C5E81212}"/>
              </a:ext>
            </a:extLst>
          </p:cNvPr>
          <p:cNvSpPr/>
          <p:nvPr/>
        </p:nvSpPr>
        <p:spPr>
          <a:xfrm>
            <a:off x="1303911" y="8297634"/>
            <a:ext cx="2011680" cy="6858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6C6EF8F-0DF4-4CC2-8AFF-F2722FF3FF14}"/>
              </a:ext>
            </a:extLst>
          </p:cNvPr>
          <p:cNvSpPr/>
          <p:nvPr/>
        </p:nvSpPr>
        <p:spPr>
          <a:xfrm>
            <a:off x="8876410" y="7294562"/>
            <a:ext cx="1375954" cy="6858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D6C4F669-8EA3-47B6-BEFF-3B4ED8EFF761}"/>
              </a:ext>
            </a:extLst>
          </p:cNvPr>
          <p:cNvPicPr>
            <a:picLocks noChangeAspect="1" noChangeArrowheads="1"/>
          </p:cNvPicPr>
          <p:nvPr/>
        </p:nvPicPr>
        <p:blipFill rotWithShape="1">
          <a:blip r:embed="rId3">
            <a:clrChange>
              <a:clrFrom>
                <a:srgbClr val="000000"/>
              </a:clrFrom>
              <a:clrTo>
                <a:srgbClr val="000000">
                  <a:alpha val="0"/>
                </a:srgbClr>
              </a:clrTo>
            </a:clrChange>
            <a:alphaModFix amt="15000"/>
            <a:extLst>
              <a:ext uri="{28A0092B-C50C-407E-A947-70E740481C1C}">
                <a14:useLocalDpi xmlns:a14="http://schemas.microsoft.com/office/drawing/2010/main" val="0"/>
              </a:ext>
            </a:extLst>
          </a:blip>
          <a:srcRect t="-10283" b="10283"/>
          <a:stretch/>
        </p:blipFill>
        <p:spPr bwMode="auto">
          <a:xfrm rot="900000">
            <a:off x="2239282" y="221749"/>
            <a:ext cx="10149183" cy="6414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546BD7-684F-49C1-AB1A-1754DFD45BD6}"/>
              </a:ext>
            </a:extLst>
          </p:cNvPr>
          <p:cNvSpPr>
            <a:spLocks noGrp="1"/>
          </p:cNvSpPr>
          <p:nvPr>
            <p:ph type="title"/>
          </p:nvPr>
        </p:nvSpPr>
        <p:spPr/>
        <p:txBody>
          <a:bodyPr>
            <a:normAutofit/>
          </a:bodyPr>
          <a:lstStyle/>
          <a:p>
            <a:r>
              <a:rPr lang="en-US" b="1" dirty="0">
                <a:latin typeface="+mn-lt"/>
                <a:ea typeface="+mn-ea"/>
                <a:cs typeface="+mn-cs"/>
              </a:rPr>
              <a:t>Contracts to the Rescue</a:t>
            </a:r>
          </a:p>
        </p:txBody>
      </p:sp>
      <p:sp>
        <p:nvSpPr>
          <p:cNvPr id="3" name="Content Placeholder 2">
            <a:extLst>
              <a:ext uri="{FF2B5EF4-FFF2-40B4-BE49-F238E27FC236}">
                <a16:creationId xmlns:a16="http://schemas.microsoft.com/office/drawing/2014/main" id="{61837683-385B-448A-89A2-CE16153B7A91}"/>
              </a:ext>
            </a:extLst>
          </p:cNvPr>
          <p:cNvSpPr>
            <a:spLocks noGrp="1"/>
          </p:cNvSpPr>
          <p:nvPr>
            <p:ph idx="1"/>
          </p:nvPr>
        </p:nvSpPr>
        <p:spPr>
          <a:xfrm>
            <a:off x="312420" y="2366682"/>
            <a:ext cx="11567160" cy="3269225"/>
          </a:xfrm>
        </p:spPr>
        <p:txBody>
          <a:bodyPr vert="horz" lIns="91440" tIns="45720" rIns="91440" bIns="45720" rtlCol="0">
            <a:noAutofit/>
          </a:bodyPr>
          <a:lstStyle/>
          <a:p>
            <a:pPr>
              <a:spcBef>
                <a:spcPts val="2400"/>
              </a:spcBef>
            </a:pPr>
            <a:r>
              <a:rPr lang="en-US" sz="3200" dirty="0">
                <a:solidFill>
                  <a:schemeClr val="bg2">
                    <a:lumMod val="50000"/>
                  </a:schemeClr>
                </a:solidFill>
                <a:latin typeface="Arial" panose="020B0604020202020204" pitchFamily="34" charset="0"/>
                <a:cs typeface="Arial" panose="020B0604020202020204" pitchFamily="34" charset="0"/>
              </a:rPr>
              <a:t>A contract (aka “Pact”) gives the consumer the certainty that the stubs that you use were created by the service that you call. </a:t>
            </a:r>
          </a:p>
          <a:p>
            <a:pPr>
              <a:spcBef>
                <a:spcPts val="2400"/>
              </a:spcBef>
            </a:pPr>
            <a:r>
              <a:rPr lang="en-US" sz="3200" dirty="0">
                <a:solidFill>
                  <a:schemeClr val="bg2">
                    <a:lumMod val="50000"/>
                  </a:schemeClr>
                </a:solidFill>
                <a:latin typeface="Arial" panose="020B0604020202020204" pitchFamily="34" charset="0"/>
                <a:cs typeface="Arial" panose="020B0604020202020204" pitchFamily="34" charset="0"/>
              </a:rPr>
              <a:t>If you can use them, it means that they were tested against the producer’s side. In short, you can trust those stubs.</a:t>
            </a:r>
          </a:p>
        </p:txBody>
      </p:sp>
    </p:spTree>
    <p:extLst>
      <p:ext uri="{BB962C8B-B14F-4D97-AF65-F5344CB8AC3E}">
        <p14:creationId xmlns:p14="http://schemas.microsoft.com/office/powerpoint/2010/main" val="172608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25FB7E-C70B-44E9-922A-41644A8B5FC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8F69EE-C0AB-4C86-867F-326E9B7485B6}"/>
              </a:ext>
            </a:extLst>
          </p:cNvPr>
          <p:cNvSpPr>
            <a:spLocks noGrp="1"/>
          </p:cNvSpPr>
          <p:nvPr>
            <p:ph type="title"/>
          </p:nvPr>
        </p:nvSpPr>
        <p:spPr>
          <a:xfrm>
            <a:off x="838200" y="-162425"/>
            <a:ext cx="3522785" cy="1325563"/>
          </a:xfrm>
        </p:spPr>
        <p:txBody>
          <a:bodyPr/>
          <a:lstStyle/>
          <a:p>
            <a:r>
              <a:rPr lang="en-US" dirty="0"/>
              <a:t>Contracts</a:t>
            </a:r>
          </a:p>
        </p:txBody>
      </p:sp>
      <p:sp>
        <p:nvSpPr>
          <p:cNvPr id="3" name="Content Placeholder 2">
            <a:extLst>
              <a:ext uri="{FF2B5EF4-FFF2-40B4-BE49-F238E27FC236}">
                <a16:creationId xmlns:a16="http://schemas.microsoft.com/office/drawing/2014/main" id="{116E48FB-C36E-4B52-A04C-68005BDFB983}"/>
              </a:ext>
            </a:extLst>
          </p:cNvPr>
          <p:cNvSpPr>
            <a:spLocks noGrp="1"/>
          </p:cNvSpPr>
          <p:nvPr>
            <p:ph idx="1"/>
          </p:nvPr>
        </p:nvSpPr>
        <p:spPr>
          <a:xfrm>
            <a:off x="131805" y="787527"/>
            <a:ext cx="11682832" cy="4351338"/>
          </a:xfrm>
        </p:spPr>
        <p:txBody>
          <a:bodyPr vert="horz" lIns="91440" tIns="45720" rIns="91440" bIns="45720" rtlCol="0">
            <a:noAutofit/>
          </a:bodyPr>
          <a:lstStyle/>
          <a:p>
            <a:r>
              <a:rPr lang="en-US" sz="3600" dirty="0">
                <a:solidFill>
                  <a:schemeClr val="bg2">
                    <a:lumMod val="50000"/>
                  </a:schemeClr>
                </a:solidFill>
              </a:rPr>
              <a:t>A contract defines the interactions between a consumer and a provider.</a:t>
            </a:r>
          </a:p>
          <a:p>
            <a:r>
              <a:rPr lang="en-US" sz="3600" dirty="0">
                <a:solidFill>
                  <a:schemeClr val="bg2">
                    <a:lumMod val="50000"/>
                  </a:schemeClr>
                </a:solidFill>
              </a:rPr>
              <a:t>Includes request, response, protocol, headers, bodies, parameters … anything that defines an endpoint</a:t>
            </a:r>
          </a:p>
          <a:p>
            <a:r>
              <a:rPr lang="en-US" sz="3600" dirty="0">
                <a:solidFill>
                  <a:schemeClr val="bg2">
                    <a:lumMod val="50000"/>
                  </a:schemeClr>
                </a:solidFill>
              </a:rPr>
              <a:t>Consumer</a:t>
            </a:r>
          </a:p>
          <a:p>
            <a:pPr lvl="1"/>
            <a:r>
              <a:rPr lang="en-US" sz="3200" dirty="0">
                <a:solidFill>
                  <a:schemeClr val="bg2">
                    <a:lumMod val="50000"/>
                  </a:schemeClr>
                </a:solidFill>
              </a:rPr>
              <a:t>Regular expressions can match contract request to stub endpoints.</a:t>
            </a:r>
          </a:p>
          <a:p>
            <a:pPr lvl="1"/>
            <a:r>
              <a:rPr lang="en-US" sz="3200" dirty="0">
                <a:solidFill>
                  <a:schemeClr val="bg2">
                    <a:lumMod val="50000"/>
                  </a:schemeClr>
                </a:solidFill>
              </a:rPr>
              <a:t>Stub runner returns predefined responses in consumer tests.</a:t>
            </a:r>
          </a:p>
          <a:p>
            <a:r>
              <a:rPr lang="en-US" sz="3600" dirty="0">
                <a:solidFill>
                  <a:schemeClr val="bg2">
                    <a:lumMod val="50000"/>
                  </a:schemeClr>
                </a:solidFill>
              </a:rPr>
              <a:t>Provider</a:t>
            </a:r>
          </a:p>
          <a:p>
            <a:pPr lvl="1"/>
            <a:r>
              <a:rPr lang="en-US" sz="3200" dirty="0">
                <a:solidFill>
                  <a:schemeClr val="bg2">
                    <a:lumMod val="50000"/>
                  </a:schemeClr>
                </a:solidFill>
              </a:rPr>
              <a:t>Contract defines actual “Producer” values as inputs, and “Consumer” Regex for testing results.</a:t>
            </a:r>
          </a:p>
        </p:txBody>
      </p:sp>
      <p:pic>
        <p:nvPicPr>
          <p:cNvPr id="6" name="Picture 5">
            <a:extLst>
              <a:ext uri="{FF2B5EF4-FFF2-40B4-BE49-F238E27FC236}">
                <a16:creationId xmlns:a16="http://schemas.microsoft.com/office/drawing/2014/main" id="{3B18C81C-E919-4223-8C01-31A4DD66C49B}"/>
              </a:ext>
            </a:extLst>
          </p:cNvPr>
          <p:cNvPicPr>
            <a:picLocks noChangeAspect="1"/>
          </p:cNvPicPr>
          <p:nvPr/>
        </p:nvPicPr>
        <p:blipFill rotWithShape="1">
          <a:blip r:embed="rId3">
            <a:alphaModFix amt="95000"/>
          </a:blip>
          <a:srcRect t="-3061" b="4177"/>
          <a:stretch/>
        </p:blipFill>
        <p:spPr>
          <a:xfrm>
            <a:off x="-191504" y="-2114499"/>
            <a:ext cx="11850795" cy="10049030"/>
          </a:xfrm>
          <a:prstGeom prst="roundRect">
            <a:avLst>
              <a:gd name="adj" fmla="val 16667"/>
            </a:avLst>
          </a:prstGeom>
          <a:ln>
            <a:solidFill>
              <a:schemeClr val="tx1"/>
            </a:solid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2" name="Freeform: Shape 11">
            <a:extLst>
              <a:ext uri="{FF2B5EF4-FFF2-40B4-BE49-F238E27FC236}">
                <a16:creationId xmlns:a16="http://schemas.microsoft.com/office/drawing/2014/main" id="{E32C4C44-F5F4-4949-AA41-49B8BEE1B425}"/>
              </a:ext>
            </a:extLst>
          </p:cNvPr>
          <p:cNvSpPr/>
          <p:nvPr/>
        </p:nvSpPr>
        <p:spPr>
          <a:xfrm rot="21420489">
            <a:off x="-419916" y="2891342"/>
            <a:ext cx="12381471" cy="5193526"/>
          </a:xfrm>
          <a:custGeom>
            <a:avLst/>
            <a:gdLst>
              <a:gd name="connsiteX0" fmla="*/ 0 w 12381471"/>
              <a:gd name="connsiteY0" fmla="*/ 3188043 h 4992129"/>
              <a:gd name="connsiteX1" fmla="*/ 1507525 w 12381471"/>
              <a:gd name="connsiteY1" fmla="*/ 0 h 4992129"/>
              <a:gd name="connsiteX2" fmla="*/ 12356757 w 12381471"/>
              <a:gd name="connsiteY2" fmla="*/ 1161535 h 4992129"/>
              <a:gd name="connsiteX3" fmla="*/ 12381471 w 12381471"/>
              <a:gd name="connsiteY3" fmla="*/ 4992129 h 4992129"/>
              <a:gd name="connsiteX4" fmla="*/ 0 w 12381471"/>
              <a:gd name="connsiteY4" fmla="*/ 3188043 h 4992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1471" h="4992129">
                <a:moveTo>
                  <a:pt x="0" y="3188043"/>
                </a:moveTo>
                <a:lnTo>
                  <a:pt x="1507525" y="0"/>
                </a:lnTo>
                <a:lnTo>
                  <a:pt x="12356757" y="1161535"/>
                </a:lnTo>
                <a:lnTo>
                  <a:pt x="12381471" y="4992129"/>
                </a:lnTo>
                <a:lnTo>
                  <a:pt x="0" y="3188043"/>
                </a:lnTo>
                <a:close/>
              </a:path>
            </a:pathLst>
          </a:cu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Freeform: Shape 12">
            <a:extLst>
              <a:ext uri="{FF2B5EF4-FFF2-40B4-BE49-F238E27FC236}">
                <a16:creationId xmlns:a16="http://schemas.microsoft.com/office/drawing/2014/main" id="{672A5BB2-2843-4D5A-A555-2915E91D6501}"/>
              </a:ext>
            </a:extLst>
          </p:cNvPr>
          <p:cNvSpPr/>
          <p:nvPr/>
        </p:nvSpPr>
        <p:spPr>
          <a:xfrm rot="21422953">
            <a:off x="1059615" y="222501"/>
            <a:ext cx="7809470" cy="3044189"/>
          </a:xfrm>
          <a:custGeom>
            <a:avLst/>
            <a:gdLst>
              <a:gd name="connsiteX0" fmla="*/ 123568 w 7809470"/>
              <a:gd name="connsiteY0" fmla="*/ 2619632 h 3163329"/>
              <a:gd name="connsiteX1" fmla="*/ 0 w 7809470"/>
              <a:gd name="connsiteY1" fmla="*/ 2619632 h 3163329"/>
              <a:gd name="connsiteX2" fmla="*/ 1210962 w 7809470"/>
              <a:gd name="connsiteY2" fmla="*/ 0 h 3163329"/>
              <a:gd name="connsiteX3" fmla="*/ 7809470 w 7809470"/>
              <a:gd name="connsiteY3" fmla="*/ 49427 h 3163329"/>
              <a:gd name="connsiteX4" fmla="*/ 6944497 w 7809470"/>
              <a:gd name="connsiteY4" fmla="*/ 3163329 h 3163329"/>
              <a:gd name="connsiteX5" fmla="*/ 123568 w 7809470"/>
              <a:gd name="connsiteY5" fmla="*/ 2619632 h 31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9470" h="3163329">
                <a:moveTo>
                  <a:pt x="123568" y="2619632"/>
                </a:moveTo>
                <a:lnTo>
                  <a:pt x="0" y="2619632"/>
                </a:lnTo>
                <a:lnTo>
                  <a:pt x="1210962" y="0"/>
                </a:lnTo>
                <a:lnTo>
                  <a:pt x="7809470" y="49427"/>
                </a:lnTo>
                <a:lnTo>
                  <a:pt x="6944497" y="3163329"/>
                </a:lnTo>
                <a:lnTo>
                  <a:pt x="123568" y="2619632"/>
                </a:lnTo>
                <a:close/>
              </a:path>
            </a:pathLst>
          </a:cu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Freeform: Shape 13">
            <a:extLst>
              <a:ext uri="{FF2B5EF4-FFF2-40B4-BE49-F238E27FC236}">
                <a16:creationId xmlns:a16="http://schemas.microsoft.com/office/drawing/2014/main" id="{A840ECD9-FB85-46D9-9A22-32597A593039}"/>
              </a:ext>
            </a:extLst>
          </p:cNvPr>
          <p:cNvSpPr/>
          <p:nvPr/>
        </p:nvSpPr>
        <p:spPr>
          <a:xfrm>
            <a:off x="1729946" y="4967415"/>
            <a:ext cx="10330249" cy="1482811"/>
          </a:xfrm>
          <a:custGeom>
            <a:avLst/>
            <a:gdLst>
              <a:gd name="connsiteX0" fmla="*/ 98854 w 9020433"/>
              <a:gd name="connsiteY0" fmla="*/ 0 h 1482811"/>
              <a:gd name="connsiteX1" fmla="*/ 9020433 w 9020433"/>
              <a:gd name="connsiteY1" fmla="*/ 889687 h 1482811"/>
              <a:gd name="connsiteX2" fmla="*/ 8971006 w 9020433"/>
              <a:gd name="connsiteY2" fmla="*/ 1482811 h 1482811"/>
              <a:gd name="connsiteX3" fmla="*/ 0 w 9020433"/>
              <a:gd name="connsiteY3" fmla="*/ 444843 h 1482811"/>
              <a:gd name="connsiteX4" fmla="*/ 98854 w 9020433"/>
              <a:gd name="connsiteY4" fmla="*/ 0 h 148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0433" h="1482811">
                <a:moveTo>
                  <a:pt x="98854" y="0"/>
                </a:moveTo>
                <a:lnTo>
                  <a:pt x="9020433" y="889687"/>
                </a:lnTo>
                <a:lnTo>
                  <a:pt x="8971006" y="1482811"/>
                </a:lnTo>
                <a:lnTo>
                  <a:pt x="0" y="444843"/>
                </a:lnTo>
                <a:lnTo>
                  <a:pt x="98854" y="0"/>
                </a:lnTo>
                <a:close/>
              </a:path>
            </a:pathLst>
          </a:cu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5979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par>
                                <p:cTn id="15" presetID="3" presetClass="emph" presetSubtype="2" fill="hold" grpId="0" nodeType="withEffect">
                                  <p:stCondLst>
                                    <p:cond delay="0"/>
                                  </p:stCondLst>
                                  <p:childTnLst>
                                    <p:animClr clrSpc="rgb" dir="cw">
                                      <p:cBhvr override="childStyle">
                                        <p:cTn id="16" dur="10" fill="hold"/>
                                        <p:tgtEl>
                                          <p:spTgt spid="3">
                                            <p:txEl>
                                              <p:pRg st="3" end="3"/>
                                            </p:txEl>
                                          </p:spTgt>
                                        </p:tgtEl>
                                        <p:attrNameLst>
                                          <p:attrName>style.color</p:attrName>
                                        </p:attrNameLst>
                                      </p:cBhvr>
                                      <p:to>
                                        <a:srgbClr val="000000"/>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0" nodeType="clickEffect">
                                  <p:stCondLst>
                                    <p:cond delay="0"/>
                                  </p:stCondLst>
                                  <p:childTnLst>
                                    <p:animClr clrSpc="rgb" dir="cw">
                                      <p:cBhvr override="childStyle">
                                        <p:cTn id="20" dur="10" fill="hold"/>
                                        <p:tgtEl>
                                          <p:spTgt spid="3">
                                            <p:txEl>
                                              <p:pRg st="4" end="4"/>
                                            </p:txEl>
                                          </p:spTgt>
                                        </p:tgtEl>
                                        <p:attrNameLst>
                                          <p:attrName>style.color</p:attrName>
                                        </p:attrNameLst>
                                      </p:cBhvr>
                                      <p:to>
                                        <a:srgbClr val="000000"/>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grpId="0" nodeType="clickEffect">
                                  <p:stCondLst>
                                    <p:cond delay="0"/>
                                  </p:stCondLst>
                                  <p:childTnLst>
                                    <p:animClr clrSpc="rgb" dir="cw">
                                      <p:cBhvr override="childStyle">
                                        <p:cTn id="24" dur="10" fill="hold"/>
                                        <p:tgtEl>
                                          <p:spTgt spid="3">
                                            <p:txEl>
                                              <p:pRg st="5" end="5"/>
                                            </p:txEl>
                                          </p:spTgt>
                                        </p:tgtEl>
                                        <p:attrNameLst>
                                          <p:attrName>style.color</p:attrName>
                                        </p:attrNameLst>
                                      </p:cBhvr>
                                      <p:to>
                                        <a:srgbClr val="000000"/>
                                      </p:to>
                                    </p:animClr>
                                  </p:childTnLst>
                                </p:cTn>
                              </p:par>
                              <p:par>
                                <p:cTn id="25" presetID="3" presetClass="emph" presetSubtype="2" fill="hold" grpId="0" nodeType="withEffect">
                                  <p:stCondLst>
                                    <p:cond delay="0"/>
                                  </p:stCondLst>
                                  <p:childTnLst>
                                    <p:animClr clrSpc="rgb" dir="cw">
                                      <p:cBhvr override="childStyle">
                                        <p:cTn id="26" dur="10" fill="hold"/>
                                        <p:tgtEl>
                                          <p:spTgt spid="3">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heel(1)">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21"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heel(1)">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21"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heel(1)">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2" grpId="1" animBg="1"/>
      <p:bldP spid="13" grpId="0" animBg="1"/>
      <p:bldP spid="13" grpId="1"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B750100-0937-48D4-99F1-E73BDA65D1CA}"/>
              </a:ext>
            </a:extLst>
          </p:cNvPr>
          <p:cNvPicPr>
            <a:picLocks noChangeAspect="1" noChangeArrowheads="1"/>
          </p:cNvPicPr>
          <p:nvPr/>
        </p:nvPicPr>
        <p:blipFill>
          <a:blip r:embed="rId2">
            <a:alphaModFix amt="13000"/>
            <a:extLst>
              <a:ext uri="{28A0092B-C50C-407E-A947-70E740481C1C}">
                <a14:useLocalDpi xmlns:a14="http://schemas.microsoft.com/office/drawing/2010/main" val="0"/>
              </a:ext>
            </a:extLst>
          </a:blip>
          <a:srcRect/>
          <a:stretch>
            <a:fillRect/>
          </a:stretch>
        </p:blipFill>
        <p:spPr bwMode="auto">
          <a:xfrm>
            <a:off x="0" y="1"/>
            <a:ext cx="122273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78CAED-C1C9-4F61-8C35-704556599D4B}"/>
              </a:ext>
            </a:extLst>
          </p:cNvPr>
          <p:cNvSpPr>
            <a:spLocks noGrp="1"/>
          </p:cNvSpPr>
          <p:nvPr>
            <p:ph type="title"/>
          </p:nvPr>
        </p:nvSpPr>
        <p:spPr>
          <a:xfrm>
            <a:off x="838200" y="-79727"/>
            <a:ext cx="10515600" cy="1325563"/>
          </a:xfrm>
        </p:spPr>
        <p:txBody>
          <a:bodyPr>
            <a:normAutofit/>
          </a:bodyPr>
          <a:lstStyle/>
          <a:p>
            <a:r>
              <a:rPr lang="en-US" dirty="0"/>
              <a:t>Consumer Driven Contracts Workflow</a:t>
            </a:r>
          </a:p>
        </p:txBody>
      </p:sp>
      <p:sp>
        <p:nvSpPr>
          <p:cNvPr id="3" name="Content Placeholder 2">
            <a:extLst>
              <a:ext uri="{FF2B5EF4-FFF2-40B4-BE49-F238E27FC236}">
                <a16:creationId xmlns:a16="http://schemas.microsoft.com/office/drawing/2014/main" id="{97A83842-4A34-44F5-A9F3-E0C5E78F978B}"/>
              </a:ext>
            </a:extLst>
          </p:cNvPr>
          <p:cNvSpPr>
            <a:spLocks noGrp="1"/>
          </p:cNvSpPr>
          <p:nvPr>
            <p:ph idx="1"/>
          </p:nvPr>
        </p:nvSpPr>
        <p:spPr>
          <a:xfrm>
            <a:off x="137172" y="974441"/>
            <a:ext cx="11917657" cy="4635636"/>
          </a:xfrm>
        </p:spPr>
        <p:txBody>
          <a:bodyPr vert="horz" lIns="91440" tIns="45720" rIns="91440" bIns="45720" rtlCol="0">
            <a:noAutofit/>
          </a:bodyPr>
          <a:lstStyle/>
          <a:p>
            <a:r>
              <a:rPr lang="en-US" sz="3200" dirty="0">
                <a:solidFill>
                  <a:schemeClr val="bg2">
                    <a:lumMod val="50000"/>
                  </a:schemeClr>
                </a:solidFill>
              </a:rPr>
              <a:t>TDD approach, where contracts are shared by consumers &amp; providers</a:t>
            </a:r>
          </a:p>
          <a:p>
            <a:r>
              <a:rPr lang="en-US" sz="3200" dirty="0">
                <a:solidFill>
                  <a:schemeClr val="bg2">
                    <a:lumMod val="50000"/>
                  </a:schemeClr>
                </a:solidFill>
              </a:rPr>
              <a:t>Consumer writes a (failing) test that exercises the call to the provider</a:t>
            </a:r>
          </a:p>
          <a:p>
            <a:r>
              <a:rPr lang="en-US" sz="3200" dirty="0">
                <a:solidFill>
                  <a:schemeClr val="bg2">
                    <a:lumMod val="50000"/>
                  </a:schemeClr>
                </a:solidFill>
              </a:rPr>
              <a:t>Consumer forks a local copy of the provider project</a:t>
            </a:r>
          </a:p>
          <a:p>
            <a:r>
              <a:rPr lang="en-US" sz="3200" dirty="0">
                <a:solidFill>
                  <a:schemeClr val="bg2">
                    <a:lumMod val="50000"/>
                  </a:schemeClr>
                </a:solidFill>
              </a:rPr>
              <a:t>Consumer defines contracts in the provider project, to generate stubs</a:t>
            </a:r>
          </a:p>
          <a:p>
            <a:r>
              <a:rPr lang="en-US" sz="3200" dirty="0">
                <a:solidFill>
                  <a:schemeClr val="bg2">
                    <a:lumMod val="50000"/>
                  </a:schemeClr>
                </a:solidFill>
              </a:rPr>
              <a:t>Consumer creates a pull request to share the contract</a:t>
            </a:r>
          </a:p>
          <a:p>
            <a:r>
              <a:rPr lang="en-US" sz="3200" dirty="0">
                <a:solidFill>
                  <a:schemeClr val="bg2">
                    <a:lumMod val="50000"/>
                  </a:schemeClr>
                </a:solidFill>
              </a:rPr>
              <a:t>Provider side automatically generates provider verification tests, which will fail, (since the functionality is not yet implemented)</a:t>
            </a:r>
          </a:p>
          <a:p>
            <a:r>
              <a:rPr lang="en-US" sz="3200" dirty="0">
                <a:solidFill>
                  <a:schemeClr val="bg2">
                    <a:lumMod val="50000"/>
                  </a:schemeClr>
                </a:solidFill>
              </a:rPr>
              <a:t>Provider makes the tests pass by implementing the new functionality </a:t>
            </a:r>
          </a:p>
          <a:p>
            <a:r>
              <a:rPr lang="en-US" sz="3200" dirty="0">
                <a:solidFill>
                  <a:schemeClr val="bg2">
                    <a:lumMod val="50000"/>
                  </a:schemeClr>
                </a:solidFill>
              </a:rPr>
              <a:t>By sharing contracts, we are guaranteed there will never be an impedance mismatch between the client and the provider</a:t>
            </a:r>
          </a:p>
          <a:p>
            <a:r>
              <a:rPr lang="en-US" sz="3200" dirty="0">
                <a:solidFill>
                  <a:schemeClr val="bg2">
                    <a:lumMod val="50000"/>
                  </a:schemeClr>
                </a:solidFill>
              </a:rPr>
              <a:t>Provides current feedback, without setting up new infrastructure.</a:t>
            </a:r>
          </a:p>
        </p:txBody>
      </p:sp>
    </p:spTree>
    <p:extLst>
      <p:ext uri="{BB962C8B-B14F-4D97-AF65-F5344CB8AC3E}">
        <p14:creationId xmlns:p14="http://schemas.microsoft.com/office/powerpoint/2010/main" val="100392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0"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9984</TotalTime>
  <Words>1811</Words>
  <Application>Microsoft Office PowerPoint</Application>
  <PresentationFormat>Widescreen</PresentationFormat>
  <Paragraphs>209</Paragraphs>
  <Slides>45</Slides>
  <Notes>5</Notes>
  <HiddenSlides>30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Lato</vt:lpstr>
      <vt:lpstr>Segoe UI</vt:lpstr>
      <vt:lpstr>Office Theme</vt:lpstr>
      <vt:lpstr>Microservices</vt:lpstr>
      <vt:lpstr>Challenges of Testing Microservices</vt:lpstr>
      <vt:lpstr>PowerPoint Presentation</vt:lpstr>
      <vt:lpstr>PowerPoint Presentation</vt:lpstr>
      <vt:lpstr> Client Stub</vt:lpstr>
      <vt:lpstr>PowerPoint Presentation</vt:lpstr>
      <vt:lpstr>Contracts to the Rescue</vt:lpstr>
      <vt:lpstr>Contracts</vt:lpstr>
      <vt:lpstr>Consumer Driven Contracts Workflow</vt:lpstr>
      <vt:lpstr>Spring Cloud Contract</vt:lpstr>
      <vt:lpstr>PowerPoint Presentation</vt:lpstr>
      <vt:lpstr>Server Generated Test</vt:lpstr>
      <vt:lpstr>Automated Tests</vt:lpstr>
      <vt:lpstr>Provider vs. Consumer-Driven Contracts</vt:lpstr>
      <vt:lpstr>USEFUL LINKS</vt:lpstr>
      <vt:lpstr>Consumer Driven Contracts with Spring Cloud Contract</vt:lpstr>
      <vt:lpstr>Centralized contract repo</vt:lpstr>
      <vt:lpstr>Consumer Driven Contracts</vt:lpstr>
      <vt:lpstr>Contract verification</vt:lpstr>
      <vt:lpstr>Our Brokerage application</vt:lpstr>
      <vt:lpstr>PowerPoint Presentation</vt:lpstr>
      <vt:lpstr>PowerPoint Presentation</vt:lpstr>
      <vt:lpstr>Strategies</vt:lpstr>
      <vt:lpstr>Consumer Driven Contracts with Spring Cloud Contract</vt:lpstr>
      <vt:lpstr>To do</vt:lpstr>
      <vt:lpstr>Consumer Workflow</vt:lpstr>
      <vt:lpstr>Provider</vt:lpstr>
      <vt:lpstr>marcin and adib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 Side</vt:lpstr>
      <vt:lpstr>Provider Side</vt:lpstr>
      <vt:lpstr>PowerPoint Presentation</vt:lpstr>
      <vt:lpstr>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Driven Contracts with Spring Cloud Contracts</dc:title>
  <dc:creator>Victor Grazi</dc:creator>
  <cp:lastModifiedBy>Victor Grazi</cp:lastModifiedBy>
  <cp:revision>16</cp:revision>
  <dcterms:created xsi:type="dcterms:W3CDTF">2019-07-16T22:38:31Z</dcterms:created>
  <dcterms:modified xsi:type="dcterms:W3CDTF">2019-08-23T01:42:03Z</dcterms:modified>
</cp:coreProperties>
</file>